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90" r:id="rId4"/>
    <p:sldId id="291" r:id="rId5"/>
    <p:sldId id="268" r:id="rId6"/>
    <p:sldId id="257" r:id="rId7"/>
    <p:sldId id="259" r:id="rId8"/>
    <p:sldId id="285" r:id="rId9"/>
    <p:sldId id="288" r:id="rId10"/>
    <p:sldId id="258" r:id="rId11"/>
    <p:sldId id="260" r:id="rId12"/>
    <p:sldId id="261" r:id="rId13"/>
    <p:sldId id="262" r:id="rId14"/>
    <p:sldId id="281" r:id="rId15"/>
    <p:sldId id="284" r:id="rId16"/>
    <p:sldId id="263" r:id="rId17"/>
    <p:sldId id="264" r:id="rId18"/>
    <p:sldId id="265" r:id="rId19"/>
    <p:sldId id="266" r:id="rId20"/>
    <p:sldId id="269" r:id="rId21"/>
    <p:sldId id="279" r:id="rId22"/>
    <p:sldId id="287" r:id="rId23"/>
    <p:sldId id="270" r:id="rId24"/>
    <p:sldId id="271" r:id="rId25"/>
    <p:sldId id="272" r:id="rId26"/>
    <p:sldId id="273" r:id="rId27"/>
    <p:sldId id="283" r:id="rId28"/>
    <p:sldId id="286" r:id="rId29"/>
    <p:sldId id="274" r:id="rId30"/>
    <p:sldId id="275" r:id="rId31"/>
    <p:sldId id="276" r:id="rId32"/>
    <p:sldId id="277" r:id="rId33"/>
    <p:sldId id="278" r:id="rId34"/>
    <p:sldId id="280" r:id="rId35"/>
    <p:sldId id="282" r:id="rId36"/>
    <p:sldId id="289"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79BB9087-7A9F-4151-AC3E-095B677A1650}" type="datetimeFigureOut">
              <a:rPr lang="tr-TR" smtClean="0"/>
              <a:t>15.05.2024</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87CF894B-3707-4887-B600-7D8991BEAA07}"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9BB9087-7A9F-4151-AC3E-095B677A1650}" type="datetimeFigureOut">
              <a:rPr lang="tr-TR" smtClean="0"/>
              <a:t>15.05.2024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CF894B-3707-4887-B600-7D8991BEAA0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9BB9087-7A9F-4151-AC3E-095B677A1650}" type="datetimeFigureOut">
              <a:rPr lang="tr-TR" smtClean="0"/>
              <a:t>15.05.2024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CF894B-3707-4887-B600-7D8991BEAA0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9BB9087-7A9F-4151-AC3E-095B677A1650}" type="datetimeFigureOut">
              <a:rPr lang="tr-TR" smtClean="0"/>
              <a:t>15.05.2024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CF894B-3707-4887-B600-7D8991BEAA0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79BB9087-7A9F-4151-AC3E-095B677A1650}" type="datetimeFigureOut">
              <a:rPr lang="tr-TR" smtClean="0"/>
              <a:t>15.05.2024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CF894B-3707-4887-B600-7D8991BEAA07}"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79BB9087-7A9F-4151-AC3E-095B677A1650}" type="datetimeFigureOut">
              <a:rPr lang="tr-TR" smtClean="0"/>
              <a:t>15.05.2024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CF894B-3707-4887-B600-7D8991BEAA0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79BB9087-7A9F-4151-AC3E-095B677A1650}" type="datetimeFigureOut">
              <a:rPr lang="tr-TR" smtClean="0"/>
              <a:t>15.05.2024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7CF894B-3707-4887-B600-7D8991BEAA0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79BB9087-7A9F-4151-AC3E-095B677A1650}" type="datetimeFigureOut">
              <a:rPr lang="tr-TR" smtClean="0"/>
              <a:t>15.05.2024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CF894B-3707-4887-B600-7D8991BEAA0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B9087-7A9F-4151-AC3E-095B677A1650}" type="datetimeFigureOut">
              <a:rPr lang="tr-TR" smtClean="0"/>
              <a:t>15.05.2024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7CF894B-3707-4887-B600-7D8991BEAA0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79BB9087-7A9F-4151-AC3E-095B677A1650}" type="datetimeFigureOut">
              <a:rPr lang="tr-TR" smtClean="0"/>
              <a:t>15.05.2024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CF894B-3707-4887-B600-7D8991BEAA0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79BB9087-7A9F-4151-AC3E-095B677A1650}" type="datetimeFigureOut">
              <a:rPr lang="tr-TR" smtClean="0"/>
              <a:t>15.05.2024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87CF894B-3707-4887-B600-7D8991BEAA07}"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BB9087-7A9F-4151-AC3E-095B677A1650}" type="datetimeFigureOut">
              <a:rPr lang="tr-TR" smtClean="0"/>
              <a:t>15.05.2024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CF894B-3707-4887-B600-7D8991BEAA07}"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87624" y="764704"/>
            <a:ext cx="6908304" cy="1470025"/>
          </a:xfrm>
        </p:spPr>
        <p:txBody>
          <a:bodyPr>
            <a:normAutofit fontScale="90000"/>
          </a:bodyPr>
          <a:lstStyle/>
          <a:p>
            <a:r>
              <a:rPr lang="tr-TR" b="1" dirty="0" smtClean="0">
                <a:solidFill>
                  <a:schemeClr val="tx1"/>
                </a:solidFill>
                <a:latin typeface="Comic Sans MS" pitchFamily="66" charset="0"/>
              </a:rPr>
              <a:t>SERİNHİSAR İMAM HATİP ORTAOKULU</a:t>
            </a:r>
            <a:endParaRPr lang="tr-TR" b="1" dirty="0">
              <a:solidFill>
                <a:schemeClr val="tx1"/>
              </a:solidFill>
              <a:latin typeface="Comic Sans MS" pitchFamily="66"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348880"/>
            <a:ext cx="7308304" cy="4114304"/>
          </a:xfrm>
          <a:prstGeom prst="rect">
            <a:avLst/>
          </a:prstGeom>
        </p:spPr>
      </p:pic>
    </p:spTree>
    <p:extLst>
      <p:ext uri="{BB962C8B-B14F-4D97-AF65-F5344CB8AC3E}">
        <p14:creationId xmlns:p14="http://schemas.microsoft.com/office/powerpoint/2010/main" val="88723760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080120"/>
            <a:ext cx="2255929" cy="5013176"/>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296" y="792088"/>
            <a:ext cx="3995936" cy="2996952"/>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4296" y="3789040"/>
            <a:ext cx="3995936" cy="2996952"/>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069" y="1642492"/>
            <a:ext cx="2411786" cy="5098876"/>
          </a:xfrm>
          <a:prstGeom prst="rect">
            <a:avLst/>
          </a:prstGeom>
        </p:spPr>
      </p:pic>
      <p:sp>
        <p:nvSpPr>
          <p:cNvPr id="6" name="Metin kutusu 5"/>
          <p:cNvSpPr txBox="1"/>
          <p:nvPr/>
        </p:nvSpPr>
        <p:spPr>
          <a:xfrm>
            <a:off x="271842" y="1077821"/>
            <a:ext cx="2160240" cy="369332"/>
          </a:xfrm>
          <a:prstGeom prst="rect">
            <a:avLst/>
          </a:prstGeom>
          <a:noFill/>
        </p:spPr>
        <p:txBody>
          <a:bodyPr wrap="square" rtlCol="0">
            <a:spAutoFit/>
          </a:bodyPr>
          <a:lstStyle/>
          <a:p>
            <a:r>
              <a:rPr lang="tr-TR" b="1" dirty="0" smtClean="0">
                <a:solidFill>
                  <a:srgbClr val="C00000"/>
                </a:solidFill>
              </a:rPr>
              <a:t>OKUL BAHÇEMİZ</a:t>
            </a:r>
            <a:endParaRPr lang="tr-TR" b="1" dirty="0">
              <a:solidFill>
                <a:srgbClr val="C00000"/>
              </a:solidFill>
            </a:endParaRPr>
          </a:p>
        </p:txBody>
      </p:sp>
    </p:spTree>
    <p:extLst>
      <p:ext uri="{BB962C8B-B14F-4D97-AF65-F5344CB8AC3E}">
        <p14:creationId xmlns:p14="http://schemas.microsoft.com/office/powerpoint/2010/main" val="226087157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896238"/>
            <a:ext cx="3744416" cy="2532762"/>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6206" y="3528391"/>
            <a:ext cx="4467265" cy="3140969"/>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19" y="3528392"/>
            <a:ext cx="4187957" cy="3140968"/>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1" y="896238"/>
            <a:ext cx="4176465" cy="2532762"/>
          </a:xfrm>
          <a:prstGeom prst="rect">
            <a:avLst/>
          </a:prstGeom>
        </p:spPr>
      </p:pic>
    </p:spTree>
    <p:extLst>
      <p:ext uri="{BB962C8B-B14F-4D97-AF65-F5344CB8AC3E}">
        <p14:creationId xmlns:p14="http://schemas.microsoft.com/office/powerpoint/2010/main" val="102516011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681028"/>
            <a:ext cx="3976464" cy="2982348"/>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908720"/>
            <a:ext cx="4032448" cy="3024336"/>
          </a:xfrm>
          <a:prstGeom prst="rect">
            <a:avLst/>
          </a:prstGeom>
        </p:spPr>
      </p:pic>
      <p:sp>
        <p:nvSpPr>
          <p:cNvPr id="4" name="Metin kutusu 3"/>
          <p:cNvSpPr txBox="1"/>
          <p:nvPr/>
        </p:nvSpPr>
        <p:spPr>
          <a:xfrm>
            <a:off x="4716016" y="1124744"/>
            <a:ext cx="3960440" cy="1754326"/>
          </a:xfrm>
          <a:prstGeom prst="rect">
            <a:avLst/>
          </a:prstGeom>
          <a:noFill/>
        </p:spPr>
        <p:txBody>
          <a:bodyPr wrap="square" rtlCol="0">
            <a:spAutoFit/>
          </a:bodyPr>
          <a:lstStyle/>
          <a:p>
            <a:r>
              <a:rPr lang="tr-TR" b="1" dirty="0" smtClean="0">
                <a:solidFill>
                  <a:srgbClr val="C00000"/>
                </a:solidFill>
              </a:rPr>
              <a:t>BİLİŞİM TEKNOLOJİLERİ SINIFIMIZ</a:t>
            </a:r>
          </a:p>
          <a:p>
            <a:endParaRPr lang="tr-TR" dirty="0"/>
          </a:p>
          <a:p>
            <a:r>
              <a:rPr lang="tr-TR" dirty="0" smtClean="0"/>
              <a:t>Bilgisayar dersleri bilişim teknolojileri sınıfında uygulamalı olarak işlenmektedir.</a:t>
            </a:r>
            <a:endParaRPr lang="tr-TR" dirty="0"/>
          </a:p>
        </p:txBody>
      </p:sp>
    </p:spTree>
    <p:extLst>
      <p:ext uri="{BB962C8B-B14F-4D97-AF65-F5344CB8AC3E}">
        <p14:creationId xmlns:p14="http://schemas.microsoft.com/office/powerpoint/2010/main" val="331249296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656" y="3811656"/>
            <a:ext cx="3960280" cy="2854799"/>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226" y="908720"/>
            <a:ext cx="3777055" cy="2834563"/>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81" y="3811656"/>
            <a:ext cx="3806399" cy="2854800"/>
          </a:xfrm>
          <a:prstGeom prst="rect">
            <a:avLst/>
          </a:prstGeom>
        </p:spPr>
      </p:pic>
      <p:sp>
        <p:nvSpPr>
          <p:cNvPr id="5" name="Metin kutusu 4"/>
          <p:cNvSpPr txBox="1"/>
          <p:nvPr/>
        </p:nvSpPr>
        <p:spPr>
          <a:xfrm>
            <a:off x="4427984" y="1052736"/>
            <a:ext cx="4139952" cy="923330"/>
          </a:xfrm>
          <a:prstGeom prst="rect">
            <a:avLst/>
          </a:prstGeom>
          <a:noFill/>
        </p:spPr>
        <p:txBody>
          <a:bodyPr wrap="square" rtlCol="0">
            <a:spAutoFit/>
          </a:bodyPr>
          <a:lstStyle/>
          <a:p>
            <a:r>
              <a:rPr lang="tr-TR" dirty="0" smtClean="0"/>
              <a:t>Kütüphanemiz,</a:t>
            </a:r>
          </a:p>
          <a:p>
            <a:r>
              <a:rPr lang="tr-TR" dirty="0" smtClean="0"/>
              <a:t>Fen laboratuvarımız,</a:t>
            </a:r>
          </a:p>
          <a:p>
            <a:r>
              <a:rPr lang="tr-TR" dirty="0" smtClean="0"/>
              <a:t>Koridordaki oturma alanlarımız</a:t>
            </a:r>
            <a:endParaRPr lang="tr-TR" dirty="0"/>
          </a:p>
        </p:txBody>
      </p:sp>
    </p:spTree>
    <p:extLst>
      <p:ext uri="{BB962C8B-B14F-4D97-AF65-F5344CB8AC3E}">
        <p14:creationId xmlns:p14="http://schemas.microsoft.com/office/powerpoint/2010/main" val="244898487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68" y="1052736"/>
            <a:ext cx="5730112" cy="257855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933056"/>
            <a:ext cx="5730112" cy="2578550"/>
          </a:xfrm>
          <a:prstGeom prst="rect">
            <a:avLst/>
          </a:prstGeom>
        </p:spPr>
      </p:pic>
      <p:sp>
        <p:nvSpPr>
          <p:cNvPr id="4" name="Metin kutusu 3"/>
          <p:cNvSpPr txBox="1"/>
          <p:nvPr/>
        </p:nvSpPr>
        <p:spPr>
          <a:xfrm>
            <a:off x="6228184" y="1340768"/>
            <a:ext cx="2232248" cy="646331"/>
          </a:xfrm>
          <a:prstGeom prst="rect">
            <a:avLst/>
          </a:prstGeom>
          <a:noFill/>
        </p:spPr>
        <p:txBody>
          <a:bodyPr wrap="square" rtlCol="0">
            <a:spAutoFit/>
          </a:bodyPr>
          <a:lstStyle/>
          <a:p>
            <a:r>
              <a:rPr lang="tr-TR" b="1" dirty="0" smtClean="0">
                <a:solidFill>
                  <a:srgbClr val="C00000"/>
                </a:solidFill>
              </a:rPr>
              <a:t>SPOR SALONUMUZ</a:t>
            </a:r>
            <a:endParaRPr lang="tr-TR" b="1" dirty="0">
              <a:solidFill>
                <a:srgbClr val="C00000"/>
              </a:solidFill>
            </a:endParaRPr>
          </a:p>
        </p:txBody>
      </p:sp>
    </p:spTree>
    <p:extLst>
      <p:ext uri="{BB962C8B-B14F-4D97-AF65-F5344CB8AC3E}">
        <p14:creationId xmlns:p14="http://schemas.microsoft.com/office/powerpoint/2010/main" val="96500991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356992"/>
            <a:ext cx="4428073" cy="3321055"/>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626" y="1118760"/>
            <a:ext cx="4713158" cy="3537079"/>
          </a:xfrm>
          <a:prstGeom prst="rect">
            <a:avLst/>
          </a:prstGeom>
        </p:spPr>
      </p:pic>
      <p:sp>
        <p:nvSpPr>
          <p:cNvPr id="4" name="Metin kutusu 3"/>
          <p:cNvSpPr txBox="1"/>
          <p:nvPr/>
        </p:nvSpPr>
        <p:spPr>
          <a:xfrm>
            <a:off x="5148064" y="1196752"/>
            <a:ext cx="3312368" cy="1200329"/>
          </a:xfrm>
          <a:prstGeom prst="rect">
            <a:avLst/>
          </a:prstGeom>
          <a:noFill/>
        </p:spPr>
        <p:txBody>
          <a:bodyPr wrap="square" rtlCol="0">
            <a:spAutoFit/>
          </a:bodyPr>
          <a:lstStyle/>
          <a:p>
            <a:r>
              <a:rPr lang="tr-TR" dirty="0" smtClean="0"/>
              <a:t>Okulumuzda mescit ve abdesthane bulunmaktadır. Vakit namazları cemaatle kılınmaktadır.</a:t>
            </a:r>
            <a:endParaRPr lang="tr-TR" dirty="0"/>
          </a:p>
        </p:txBody>
      </p:sp>
    </p:spTree>
    <p:extLst>
      <p:ext uri="{BB962C8B-B14F-4D97-AF65-F5344CB8AC3E}">
        <p14:creationId xmlns:p14="http://schemas.microsoft.com/office/powerpoint/2010/main" val="30814124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980728"/>
            <a:ext cx="4320480" cy="3242387"/>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501008"/>
            <a:ext cx="4224469" cy="3168352"/>
          </a:xfrm>
          <a:prstGeom prst="rect">
            <a:avLst/>
          </a:prstGeom>
        </p:spPr>
      </p:pic>
      <p:sp>
        <p:nvSpPr>
          <p:cNvPr id="4" name="Metin kutusu 3"/>
          <p:cNvSpPr txBox="1"/>
          <p:nvPr/>
        </p:nvSpPr>
        <p:spPr>
          <a:xfrm>
            <a:off x="4741033" y="1452337"/>
            <a:ext cx="4224469" cy="923330"/>
          </a:xfrm>
          <a:prstGeom prst="rect">
            <a:avLst/>
          </a:prstGeom>
          <a:noFill/>
        </p:spPr>
        <p:txBody>
          <a:bodyPr wrap="square" rtlCol="0">
            <a:spAutoFit/>
          </a:bodyPr>
          <a:lstStyle/>
          <a:p>
            <a:r>
              <a:rPr lang="tr-TR" dirty="0" smtClean="0"/>
              <a:t>Zeka oyunları sınıfımızda teneffüslerde ve öğle aralarında oyun oynayabilirsiniz, turnuvalara hazırlanabilirsiniz.</a:t>
            </a:r>
            <a:endParaRPr lang="tr-TR" dirty="0"/>
          </a:p>
        </p:txBody>
      </p:sp>
    </p:spTree>
    <p:extLst>
      <p:ext uri="{BB962C8B-B14F-4D97-AF65-F5344CB8AC3E}">
        <p14:creationId xmlns:p14="http://schemas.microsoft.com/office/powerpoint/2010/main" val="212754114"/>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395" y="908720"/>
            <a:ext cx="5752413" cy="5720455"/>
          </a:xfrm>
          <a:prstGeom prst="rect">
            <a:avLst/>
          </a:prstGeom>
        </p:spPr>
      </p:pic>
      <p:sp>
        <p:nvSpPr>
          <p:cNvPr id="3" name="Metin kutusu 2"/>
          <p:cNvSpPr txBox="1"/>
          <p:nvPr/>
        </p:nvSpPr>
        <p:spPr>
          <a:xfrm rot="19618268">
            <a:off x="227504" y="447055"/>
            <a:ext cx="2520280" cy="923330"/>
          </a:xfrm>
          <a:prstGeom prst="rect">
            <a:avLst/>
          </a:prstGeom>
          <a:noFill/>
        </p:spPr>
        <p:txBody>
          <a:bodyPr wrap="square" rtlCol="0">
            <a:spAutoFit/>
          </a:bodyPr>
          <a:lstStyle/>
          <a:p>
            <a:r>
              <a:rPr lang="tr-TR" b="1" dirty="0" smtClean="0">
                <a:solidFill>
                  <a:srgbClr val="002060"/>
                </a:solidFill>
              </a:rPr>
              <a:t>Zeka oyunlarında dereceye giren öğrencilerimiz.</a:t>
            </a:r>
            <a:endParaRPr lang="tr-TR" b="1" dirty="0">
              <a:solidFill>
                <a:srgbClr val="002060"/>
              </a:solidFill>
            </a:endParaRPr>
          </a:p>
        </p:txBody>
      </p:sp>
    </p:spTree>
    <p:extLst>
      <p:ext uri="{BB962C8B-B14F-4D97-AF65-F5344CB8AC3E}">
        <p14:creationId xmlns:p14="http://schemas.microsoft.com/office/powerpoint/2010/main" val="309060366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573016"/>
            <a:ext cx="4187957" cy="3140968"/>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980728"/>
            <a:ext cx="4320480" cy="3240360"/>
          </a:xfrm>
          <a:prstGeom prst="rect">
            <a:avLst/>
          </a:prstGeom>
        </p:spPr>
      </p:pic>
      <p:sp>
        <p:nvSpPr>
          <p:cNvPr id="4" name="Metin kutusu 3"/>
          <p:cNvSpPr txBox="1"/>
          <p:nvPr/>
        </p:nvSpPr>
        <p:spPr>
          <a:xfrm>
            <a:off x="4788024" y="1412776"/>
            <a:ext cx="3744416" cy="923330"/>
          </a:xfrm>
          <a:prstGeom prst="rect">
            <a:avLst/>
          </a:prstGeom>
          <a:noFill/>
        </p:spPr>
        <p:txBody>
          <a:bodyPr wrap="square" rtlCol="0">
            <a:spAutoFit/>
          </a:bodyPr>
          <a:lstStyle/>
          <a:p>
            <a:r>
              <a:rPr lang="tr-TR" dirty="0" smtClean="0"/>
              <a:t>Sınıf mevcutlarımız 15-20 öğrenci aralığında olup her sınıfta öğrenci dolapları bulunmaktadır.</a:t>
            </a:r>
            <a:endParaRPr lang="tr-TR" dirty="0"/>
          </a:p>
        </p:txBody>
      </p:sp>
    </p:spTree>
    <p:extLst>
      <p:ext uri="{BB962C8B-B14F-4D97-AF65-F5344CB8AC3E}">
        <p14:creationId xmlns:p14="http://schemas.microsoft.com/office/powerpoint/2010/main" val="32546328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52736"/>
            <a:ext cx="5089696" cy="5589240"/>
          </a:xfrm>
          <a:prstGeom prst="rect">
            <a:avLst/>
          </a:prstGeom>
        </p:spPr>
      </p:pic>
      <p:sp>
        <p:nvSpPr>
          <p:cNvPr id="3" name="Metin kutusu 2"/>
          <p:cNvSpPr txBox="1"/>
          <p:nvPr/>
        </p:nvSpPr>
        <p:spPr>
          <a:xfrm>
            <a:off x="5652120" y="1556792"/>
            <a:ext cx="3096344" cy="923330"/>
          </a:xfrm>
          <a:prstGeom prst="rect">
            <a:avLst/>
          </a:prstGeom>
          <a:noFill/>
        </p:spPr>
        <p:txBody>
          <a:bodyPr wrap="square" rtlCol="0">
            <a:spAutoFit/>
          </a:bodyPr>
          <a:lstStyle/>
          <a:p>
            <a:r>
              <a:rPr lang="tr-TR" dirty="0" smtClean="0"/>
              <a:t>Ders yılı içerisinde yaptığımız kahvaltı etkinliğimizden kareler.</a:t>
            </a:r>
            <a:endParaRPr lang="tr-TR" dirty="0"/>
          </a:p>
        </p:txBody>
      </p:sp>
    </p:spTree>
    <p:extLst>
      <p:ext uri="{BB962C8B-B14F-4D97-AF65-F5344CB8AC3E}">
        <p14:creationId xmlns:p14="http://schemas.microsoft.com/office/powerpoint/2010/main" val="368293456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836712"/>
            <a:ext cx="8064896" cy="5632311"/>
          </a:xfrm>
          <a:prstGeom prst="rect">
            <a:avLst/>
          </a:prstGeom>
          <a:noFill/>
        </p:spPr>
        <p:txBody>
          <a:bodyPr wrap="square" rtlCol="0">
            <a:spAutoFit/>
          </a:bodyPr>
          <a:lstStyle/>
          <a:p>
            <a:r>
              <a:rPr lang="tr-TR" b="1" dirty="0" smtClean="0">
                <a:solidFill>
                  <a:srgbClr val="002060"/>
                </a:solidFill>
              </a:rPr>
              <a:t>MERHABA ÇOCUKLAR,</a:t>
            </a:r>
          </a:p>
          <a:p>
            <a:endParaRPr lang="tr-TR" dirty="0"/>
          </a:p>
          <a:p>
            <a:r>
              <a:rPr lang="tr-TR" dirty="0" smtClean="0">
                <a:solidFill>
                  <a:schemeClr val="accent1">
                    <a:lumMod val="75000"/>
                  </a:schemeClr>
                </a:solidFill>
              </a:rPr>
              <a:t>Dört yıllık ilkokul hayatınızın ardından önümüzdeki ders yılında ortaokula başlayacaksınız. Ortaokul hayatı için önünüzde iki seçenek olacak:</a:t>
            </a:r>
          </a:p>
          <a:p>
            <a:endParaRPr lang="tr-TR" dirty="0" smtClean="0">
              <a:solidFill>
                <a:schemeClr val="accent1">
                  <a:lumMod val="75000"/>
                </a:schemeClr>
              </a:solidFill>
            </a:endParaRPr>
          </a:p>
          <a:p>
            <a:r>
              <a:rPr lang="tr-TR" dirty="0" smtClean="0">
                <a:solidFill>
                  <a:schemeClr val="accent1">
                    <a:lumMod val="75000"/>
                  </a:schemeClr>
                </a:solidFill>
              </a:rPr>
              <a:t>1- Normal bir ortaokula devam edebilirsiniz.</a:t>
            </a:r>
          </a:p>
          <a:p>
            <a:r>
              <a:rPr lang="tr-TR" dirty="0" smtClean="0">
                <a:solidFill>
                  <a:schemeClr val="accent1">
                    <a:lumMod val="75000"/>
                  </a:schemeClr>
                </a:solidFill>
              </a:rPr>
              <a:t>2- İmam hatip ortaokuluna devam edebilirsiniz.</a:t>
            </a:r>
          </a:p>
          <a:p>
            <a:endParaRPr lang="tr-TR" dirty="0"/>
          </a:p>
          <a:p>
            <a:r>
              <a:rPr lang="tr-TR" b="1" dirty="0" smtClean="0">
                <a:solidFill>
                  <a:srgbClr val="C00000"/>
                </a:solidFill>
              </a:rPr>
              <a:t>İMAM HATİP ORTAOKULUNUN NORMAL ORTAOKULDAN FARKI NEDİR?</a:t>
            </a:r>
          </a:p>
          <a:p>
            <a:endParaRPr lang="tr-TR" dirty="0" smtClean="0">
              <a:solidFill>
                <a:srgbClr val="C00000"/>
              </a:solidFill>
            </a:endParaRPr>
          </a:p>
          <a:p>
            <a:r>
              <a:rPr lang="tr-TR" dirty="0" smtClean="0">
                <a:solidFill>
                  <a:srgbClr val="7030A0"/>
                </a:solidFill>
              </a:rPr>
              <a:t>İmam hatip ortaokullarında:</a:t>
            </a:r>
          </a:p>
          <a:p>
            <a:endParaRPr lang="tr-TR" dirty="0" smtClean="0"/>
          </a:p>
          <a:p>
            <a:pPr marL="285750" indent="-285750">
              <a:buFont typeface="Wingdings" pitchFamily="2" charset="2"/>
              <a:buChar char="Ø"/>
            </a:pPr>
            <a:r>
              <a:rPr lang="tr-TR" dirty="0" smtClean="0">
                <a:solidFill>
                  <a:srgbClr val="7030A0"/>
                </a:solidFill>
              </a:rPr>
              <a:t>Normal ortaokullarda okutulan zorunlu dersler aynen okutulur yani kaybınız olmaz.</a:t>
            </a:r>
          </a:p>
          <a:p>
            <a:pPr marL="285750" indent="-285750">
              <a:buFont typeface="Wingdings" pitchFamily="2" charset="2"/>
              <a:buChar char="Ø"/>
            </a:pPr>
            <a:r>
              <a:rPr lang="tr-TR" dirty="0" smtClean="0">
                <a:solidFill>
                  <a:srgbClr val="7030A0"/>
                </a:solidFill>
              </a:rPr>
              <a:t>Normal ortaokullarda okutulan haftada 6 saat seçmeli dersler yerine imam hatip ortaokullarında Arapça, Kur’an-ı </a:t>
            </a:r>
            <a:r>
              <a:rPr lang="tr-TR" dirty="0">
                <a:solidFill>
                  <a:srgbClr val="7030A0"/>
                </a:solidFill>
              </a:rPr>
              <a:t>Kerim, Peygamberimizin (sav) hayatı </a:t>
            </a:r>
            <a:r>
              <a:rPr lang="tr-TR" dirty="0" smtClean="0">
                <a:solidFill>
                  <a:srgbClr val="7030A0"/>
                </a:solidFill>
              </a:rPr>
              <a:t>ve temel dini bilgiler dersi zorunlu olarak okutulur</a:t>
            </a:r>
            <a:r>
              <a:rPr lang="tr-TR" dirty="0" smtClean="0">
                <a:solidFill>
                  <a:srgbClr val="7030A0"/>
                </a:solidFill>
              </a:rPr>
              <a:t>.</a:t>
            </a:r>
          </a:p>
          <a:p>
            <a:pPr marL="285750" indent="-285750">
              <a:buFont typeface="Wingdings" pitchFamily="2" charset="2"/>
              <a:buChar char="Ø"/>
            </a:pPr>
            <a:r>
              <a:rPr lang="tr-TR" dirty="0" smtClean="0">
                <a:solidFill>
                  <a:srgbClr val="FF0000"/>
                </a:solidFill>
              </a:rPr>
              <a:t>İmam hatip ortaokulunu bitiren öğrenciler istedikleri liseye gitme şansına sahiptir, herhangi bir kayıpları olmaz.</a:t>
            </a:r>
            <a:endParaRPr lang="tr-TR" dirty="0" smtClean="0">
              <a:solidFill>
                <a:srgbClr val="FF0000"/>
              </a:solidFill>
            </a:endParaRPr>
          </a:p>
        </p:txBody>
      </p:sp>
    </p:spTree>
    <p:extLst>
      <p:ext uri="{BB962C8B-B14F-4D97-AF65-F5344CB8AC3E}">
        <p14:creationId xmlns:p14="http://schemas.microsoft.com/office/powerpoint/2010/main" val="3315201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140968"/>
            <a:ext cx="4788024" cy="3591018"/>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71" y="1006759"/>
            <a:ext cx="4320480" cy="3240360"/>
          </a:xfrm>
          <a:prstGeom prst="rect">
            <a:avLst/>
          </a:prstGeom>
        </p:spPr>
      </p:pic>
      <p:sp>
        <p:nvSpPr>
          <p:cNvPr id="4" name="Metin kutusu 3"/>
          <p:cNvSpPr txBox="1"/>
          <p:nvPr/>
        </p:nvSpPr>
        <p:spPr>
          <a:xfrm>
            <a:off x="4625752" y="1378740"/>
            <a:ext cx="3960440" cy="646331"/>
          </a:xfrm>
          <a:prstGeom prst="rect">
            <a:avLst/>
          </a:prstGeom>
          <a:noFill/>
        </p:spPr>
        <p:txBody>
          <a:bodyPr wrap="square" rtlCol="0">
            <a:spAutoFit/>
          </a:bodyPr>
          <a:lstStyle/>
          <a:p>
            <a:r>
              <a:rPr lang="tr-TR" dirty="0" smtClean="0"/>
              <a:t>Ayda bir kez yaptığımız sinema etkinliğimizden kareler</a:t>
            </a:r>
            <a:endParaRPr lang="tr-TR" dirty="0"/>
          </a:p>
        </p:txBody>
      </p:sp>
    </p:spTree>
    <p:extLst>
      <p:ext uri="{BB962C8B-B14F-4D97-AF65-F5344CB8AC3E}">
        <p14:creationId xmlns:p14="http://schemas.microsoft.com/office/powerpoint/2010/main" val="18599593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893" y="908720"/>
            <a:ext cx="5247387" cy="5733256"/>
          </a:xfrm>
          <a:prstGeom prst="rect">
            <a:avLst/>
          </a:prstGeom>
        </p:spPr>
      </p:pic>
    </p:spTree>
    <p:extLst>
      <p:ext uri="{BB962C8B-B14F-4D97-AF65-F5344CB8AC3E}">
        <p14:creationId xmlns:p14="http://schemas.microsoft.com/office/powerpoint/2010/main" val="141160254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412776"/>
            <a:ext cx="6858000" cy="5085184"/>
          </a:xfrm>
          <a:prstGeom prst="rect">
            <a:avLst/>
          </a:prstGeom>
        </p:spPr>
      </p:pic>
      <p:sp>
        <p:nvSpPr>
          <p:cNvPr id="3" name="Metin kutusu 2"/>
          <p:cNvSpPr txBox="1"/>
          <p:nvPr/>
        </p:nvSpPr>
        <p:spPr>
          <a:xfrm>
            <a:off x="2699792" y="889653"/>
            <a:ext cx="3744416" cy="369332"/>
          </a:xfrm>
          <a:prstGeom prst="rect">
            <a:avLst/>
          </a:prstGeom>
          <a:noFill/>
        </p:spPr>
        <p:txBody>
          <a:bodyPr wrap="square" rtlCol="0">
            <a:spAutoFit/>
          </a:bodyPr>
          <a:lstStyle/>
          <a:p>
            <a:pPr algn="ctr"/>
            <a:r>
              <a:rPr lang="tr-TR" b="1" dirty="0" smtClean="0">
                <a:solidFill>
                  <a:srgbClr val="C00000"/>
                </a:solidFill>
              </a:rPr>
              <a:t>AYIN ÖĞRENCİLERİ PROJEMİZ</a:t>
            </a:r>
            <a:endParaRPr lang="tr-TR" b="1" dirty="0">
              <a:solidFill>
                <a:srgbClr val="C00000"/>
              </a:solidFill>
            </a:endParaRPr>
          </a:p>
        </p:txBody>
      </p:sp>
    </p:spTree>
    <p:extLst>
      <p:ext uri="{BB962C8B-B14F-4D97-AF65-F5344CB8AC3E}">
        <p14:creationId xmlns:p14="http://schemas.microsoft.com/office/powerpoint/2010/main" val="27196257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0728"/>
            <a:ext cx="5744302" cy="5733256"/>
          </a:xfrm>
          <a:prstGeom prst="rect">
            <a:avLst/>
          </a:prstGeom>
        </p:spPr>
      </p:pic>
      <p:sp>
        <p:nvSpPr>
          <p:cNvPr id="3" name="Metin kutusu 2"/>
          <p:cNvSpPr txBox="1"/>
          <p:nvPr/>
        </p:nvSpPr>
        <p:spPr>
          <a:xfrm>
            <a:off x="6444208" y="1268760"/>
            <a:ext cx="2592288" cy="1477328"/>
          </a:xfrm>
          <a:prstGeom prst="rect">
            <a:avLst/>
          </a:prstGeom>
          <a:noFill/>
        </p:spPr>
        <p:txBody>
          <a:bodyPr wrap="square" rtlCol="0">
            <a:spAutoFit/>
          </a:bodyPr>
          <a:lstStyle/>
          <a:p>
            <a:r>
              <a:rPr lang="tr-TR" dirty="0" smtClean="0"/>
              <a:t>İmam hatip okulları arasında düzenlenen Arapça şarkı ve şiir yarışmalarına katılıyoruz.</a:t>
            </a:r>
            <a:endParaRPr lang="tr-TR" dirty="0"/>
          </a:p>
        </p:txBody>
      </p:sp>
    </p:spTree>
    <p:extLst>
      <p:ext uri="{BB962C8B-B14F-4D97-AF65-F5344CB8AC3E}">
        <p14:creationId xmlns:p14="http://schemas.microsoft.com/office/powerpoint/2010/main" val="238962392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880828"/>
            <a:ext cx="6192688" cy="4644516"/>
          </a:xfrm>
          <a:prstGeom prst="rect">
            <a:avLst/>
          </a:prstGeom>
        </p:spPr>
      </p:pic>
      <p:sp>
        <p:nvSpPr>
          <p:cNvPr id="3" name="Metin kutusu 2"/>
          <p:cNvSpPr txBox="1"/>
          <p:nvPr/>
        </p:nvSpPr>
        <p:spPr>
          <a:xfrm>
            <a:off x="1079612" y="980728"/>
            <a:ext cx="6840760" cy="646331"/>
          </a:xfrm>
          <a:prstGeom prst="rect">
            <a:avLst/>
          </a:prstGeom>
          <a:noFill/>
        </p:spPr>
        <p:txBody>
          <a:bodyPr wrap="square" rtlCol="0">
            <a:spAutoFit/>
          </a:bodyPr>
          <a:lstStyle/>
          <a:p>
            <a:r>
              <a:rPr lang="tr-TR" dirty="0" smtClean="0"/>
              <a:t>Arapça şiir okuma yarışmasında ikinci, şarkı yarışmasında üçüncü olan öğrencilerimiz:</a:t>
            </a:r>
            <a:endParaRPr lang="tr-TR" dirty="0"/>
          </a:p>
        </p:txBody>
      </p:sp>
    </p:spTree>
    <p:extLst>
      <p:ext uri="{BB962C8B-B14F-4D97-AF65-F5344CB8AC3E}">
        <p14:creationId xmlns:p14="http://schemas.microsoft.com/office/powerpoint/2010/main" val="176780111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980728"/>
            <a:ext cx="3816424" cy="3809357"/>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528266"/>
            <a:ext cx="4169048" cy="4149747"/>
          </a:xfrm>
          <a:prstGeom prst="rect">
            <a:avLst/>
          </a:prstGeom>
        </p:spPr>
      </p:pic>
      <p:sp>
        <p:nvSpPr>
          <p:cNvPr id="6" name="Metin kutusu 5"/>
          <p:cNvSpPr txBox="1"/>
          <p:nvPr/>
        </p:nvSpPr>
        <p:spPr>
          <a:xfrm>
            <a:off x="4355976" y="980728"/>
            <a:ext cx="4385072" cy="646331"/>
          </a:xfrm>
          <a:prstGeom prst="rect">
            <a:avLst/>
          </a:prstGeom>
          <a:noFill/>
        </p:spPr>
        <p:txBody>
          <a:bodyPr wrap="square" rtlCol="0">
            <a:spAutoFit/>
          </a:bodyPr>
          <a:lstStyle/>
          <a:p>
            <a:r>
              <a:rPr lang="tr-TR" dirty="0" smtClean="0"/>
              <a:t>İl geneli atletizm yarışmalarında derece elde ettik.</a:t>
            </a:r>
            <a:endParaRPr lang="tr-TR" dirty="0"/>
          </a:p>
        </p:txBody>
      </p:sp>
    </p:spTree>
    <p:extLst>
      <p:ext uri="{BB962C8B-B14F-4D97-AF65-F5344CB8AC3E}">
        <p14:creationId xmlns:p14="http://schemas.microsoft.com/office/powerpoint/2010/main" val="10447939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835696" y="1025285"/>
            <a:ext cx="5400600" cy="369332"/>
          </a:xfrm>
          <a:prstGeom prst="rect">
            <a:avLst/>
          </a:prstGeom>
          <a:noFill/>
        </p:spPr>
        <p:txBody>
          <a:bodyPr wrap="square" rtlCol="0">
            <a:spAutoFit/>
          </a:bodyPr>
          <a:lstStyle/>
          <a:p>
            <a:r>
              <a:rPr lang="tr-TR" dirty="0" smtClean="0"/>
              <a:t>İl geneli </a:t>
            </a:r>
            <a:r>
              <a:rPr lang="tr-TR" dirty="0" err="1" smtClean="0"/>
              <a:t>oryantiring</a:t>
            </a:r>
            <a:r>
              <a:rPr lang="tr-TR" dirty="0" smtClean="0"/>
              <a:t> yarışmalarında derece elde ettik.</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84784"/>
            <a:ext cx="6588224" cy="4664514"/>
          </a:xfrm>
          <a:prstGeom prst="rect">
            <a:avLst/>
          </a:prstGeom>
        </p:spPr>
      </p:pic>
    </p:spTree>
    <p:extLst>
      <p:ext uri="{BB962C8B-B14F-4D97-AF65-F5344CB8AC3E}">
        <p14:creationId xmlns:p14="http://schemas.microsoft.com/office/powerpoint/2010/main" val="289374857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24744"/>
            <a:ext cx="7236296" cy="5427222"/>
          </a:xfrm>
          <a:prstGeom prst="rect">
            <a:avLst/>
          </a:prstGeom>
        </p:spPr>
      </p:pic>
      <p:sp>
        <p:nvSpPr>
          <p:cNvPr id="5" name="Metin kutusu 4"/>
          <p:cNvSpPr txBox="1"/>
          <p:nvPr/>
        </p:nvSpPr>
        <p:spPr>
          <a:xfrm>
            <a:off x="3491880" y="764704"/>
            <a:ext cx="1944216" cy="369332"/>
          </a:xfrm>
          <a:prstGeom prst="rect">
            <a:avLst/>
          </a:prstGeom>
          <a:noFill/>
        </p:spPr>
        <p:txBody>
          <a:bodyPr wrap="square" rtlCol="0">
            <a:spAutoFit/>
          </a:bodyPr>
          <a:lstStyle/>
          <a:p>
            <a:r>
              <a:rPr lang="tr-TR" b="1" dirty="0" err="1" smtClean="0">
                <a:solidFill>
                  <a:srgbClr val="C00000"/>
                </a:solidFill>
              </a:rPr>
              <a:t>Futsal</a:t>
            </a:r>
            <a:r>
              <a:rPr lang="tr-TR" b="1" dirty="0" smtClean="0">
                <a:solidFill>
                  <a:srgbClr val="C00000"/>
                </a:solidFill>
              </a:rPr>
              <a:t> Takımız</a:t>
            </a:r>
            <a:endParaRPr lang="tr-TR" b="1" dirty="0">
              <a:solidFill>
                <a:srgbClr val="C00000"/>
              </a:solidFill>
            </a:endParaRPr>
          </a:p>
        </p:txBody>
      </p:sp>
    </p:spTree>
    <p:extLst>
      <p:ext uri="{BB962C8B-B14F-4D97-AF65-F5344CB8AC3E}">
        <p14:creationId xmlns:p14="http://schemas.microsoft.com/office/powerpoint/2010/main" val="401273376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8840"/>
            <a:ext cx="8621186" cy="4749635"/>
          </a:xfrm>
          <a:prstGeom prst="rect">
            <a:avLst/>
          </a:prstGeom>
        </p:spPr>
      </p:pic>
      <p:sp>
        <p:nvSpPr>
          <p:cNvPr id="5" name="Metin kutusu 4"/>
          <p:cNvSpPr txBox="1"/>
          <p:nvPr/>
        </p:nvSpPr>
        <p:spPr>
          <a:xfrm>
            <a:off x="3556518" y="1285663"/>
            <a:ext cx="1944216" cy="369332"/>
          </a:xfrm>
          <a:prstGeom prst="rect">
            <a:avLst/>
          </a:prstGeom>
          <a:noFill/>
        </p:spPr>
        <p:txBody>
          <a:bodyPr wrap="square" rtlCol="0">
            <a:spAutoFit/>
          </a:bodyPr>
          <a:lstStyle/>
          <a:p>
            <a:pPr algn="ctr"/>
            <a:r>
              <a:rPr lang="tr-TR" b="1" dirty="0" smtClean="0">
                <a:solidFill>
                  <a:srgbClr val="C00000"/>
                </a:solidFill>
              </a:rPr>
              <a:t>Okul Koromuz</a:t>
            </a:r>
            <a:endParaRPr lang="tr-TR" b="1" dirty="0">
              <a:solidFill>
                <a:srgbClr val="C00000"/>
              </a:solidFill>
            </a:endParaRPr>
          </a:p>
        </p:txBody>
      </p:sp>
    </p:spTree>
    <p:extLst>
      <p:ext uri="{BB962C8B-B14F-4D97-AF65-F5344CB8AC3E}">
        <p14:creationId xmlns:p14="http://schemas.microsoft.com/office/powerpoint/2010/main" val="239313988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60" y="908720"/>
            <a:ext cx="5733256" cy="5733256"/>
          </a:xfrm>
          <a:prstGeom prst="rect">
            <a:avLst/>
          </a:prstGeom>
        </p:spPr>
      </p:pic>
      <p:sp>
        <p:nvSpPr>
          <p:cNvPr id="5" name="Metin kutusu 4"/>
          <p:cNvSpPr txBox="1"/>
          <p:nvPr/>
        </p:nvSpPr>
        <p:spPr>
          <a:xfrm>
            <a:off x="6516216" y="1124744"/>
            <a:ext cx="2232248" cy="923330"/>
          </a:xfrm>
          <a:prstGeom prst="rect">
            <a:avLst/>
          </a:prstGeom>
          <a:noFill/>
        </p:spPr>
        <p:txBody>
          <a:bodyPr wrap="square" rtlCol="0">
            <a:spAutoFit/>
          </a:bodyPr>
          <a:lstStyle/>
          <a:p>
            <a:r>
              <a:rPr lang="tr-TR" dirty="0" smtClean="0"/>
              <a:t>İlçe geneli şiir yarışmasında birinci olan öğrencimiz.</a:t>
            </a:r>
            <a:endParaRPr lang="tr-TR" dirty="0"/>
          </a:p>
        </p:txBody>
      </p:sp>
    </p:spTree>
    <p:extLst>
      <p:ext uri="{BB962C8B-B14F-4D97-AF65-F5344CB8AC3E}">
        <p14:creationId xmlns:p14="http://schemas.microsoft.com/office/powerpoint/2010/main" val="324964660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799"/>
            <a:ext cx="8568952" cy="393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683568" y="836712"/>
            <a:ext cx="7632848" cy="646331"/>
          </a:xfrm>
          <a:prstGeom prst="rect">
            <a:avLst/>
          </a:prstGeom>
          <a:noFill/>
        </p:spPr>
        <p:txBody>
          <a:bodyPr wrap="square" rtlCol="0">
            <a:spAutoFit/>
          </a:bodyPr>
          <a:lstStyle/>
          <a:p>
            <a:pPr algn="ctr"/>
            <a:r>
              <a:rPr lang="tr-TR" b="1" dirty="0" smtClean="0">
                <a:solidFill>
                  <a:srgbClr val="C00000"/>
                </a:solidFill>
              </a:rPr>
              <a:t>NORMAL ORTAOKULLAR İLE İMAM HATİP ORTAOKULLARI DERS KARŞILAŞTIRMASI</a:t>
            </a:r>
            <a:endParaRPr lang="tr-TR" b="1" dirty="0">
              <a:solidFill>
                <a:srgbClr val="C00000"/>
              </a:solidFill>
            </a:endParaRPr>
          </a:p>
        </p:txBody>
      </p:sp>
    </p:spTree>
    <p:extLst>
      <p:ext uri="{BB962C8B-B14F-4D97-AF65-F5344CB8AC3E}">
        <p14:creationId xmlns:p14="http://schemas.microsoft.com/office/powerpoint/2010/main" val="320189105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2960948"/>
            <a:ext cx="4908037" cy="368102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80728"/>
            <a:ext cx="5184576" cy="2923525"/>
          </a:xfrm>
          <a:prstGeom prst="rect">
            <a:avLst/>
          </a:prstGeom>
        </p:spPr>
      </p:pic>
      <p:sp>
        <p:nvSpPr>
          <p:cNvPr id="7" name="Metin kutusu 6"/>
          <p:cNvSpPr txBox="1"/>
          <p:nvPr/>
        </p:nvSpPr>
        <p:spPr>
          <a:xfrm>
            <a:off x="467544" y="4293096"/>
            <a:ext cx="3024336" cy="646331"/>
          </a:xfrm>
          <a:prstGeom prst="rect">
            <a:avLst/>
          </a:prstGeom>
          <a:noFill/>
        </p:spPr>
        <p:txBody>
          <a:bodyPr wrap="square" rtlCol="0">
            <a:spAutoFit/>
          </a:bodyPr>
          <a:lstStyle/>
          <a:p>
            <a:r>
              <a:rPr lang="tr-TR" dirty="0" err="1" smtClean="0"/>
              <a:t>Teknofest</a:t>
            </a:r>
            <a:r>
              <a:rPr lang="tr-TR" dirty="0" smtClean="0"/>
              <a:t> gezimizden kareler</a:t>
            </a:r>
            <a:endParaRPr lang="tr-TR" dirty="0"/>
          </a:p>
        </p:txBody>
      </p:sp>
    </p:spTree>
    <p:extLst>
      <p:ext uri="{BB962C8B-B14F-4D97-AF65-F5344CB8AC3E}">
        <p14:creationId xmlns:p14="http://schemas.microsoft.com/office/powerpoint/2010/main" val="378575407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3501008"/>
            <a:ext cx="4139952" cy="3104964"/>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82553"/>
            <a:ext cx="4392488" cy="3294366"/>
          </a:xfrm>
          <a:prstGeom prst="rect">
            <a:avLst/>
          </a:prstGeom>
        </p:spPr>
      </p:pic>
      <p:sp>
        <p:nvSpPr>
          <p:cNvPr id="6" name="Metin kutusu 5"/>
          <p:cNvSpPr txBox="1"/>
          <p:nvPr/>
        </p:nvSpPr>
        <p:spPr>
          <a:xfrm>
            <a:off x="5004048" y="1772816"/>
            <a:ext cx="3024336" cy="646331"/>
          </a:xfrm>
          <a:prstGeom prst="rect">
            <a:avLst/>
          </a:prstGeom>
          <a:noFill/>
        </p:spPr>
        <p:txBody>
          <a:bodyPr wrap="square" rtlCol="0">
            <a:spAutoFit/>
          </a:bodyPr>
          <a:lstStyle/>
          <a:p>
            <a:r>
              <a:rPr lang="tr-TR" dirty="0" err="1" smtClean="0"/>
              <a:t>Teknofest</a:t>
            </a:r>
            <a:r>
              <a:rPr lang="tr-TR" dirty="0" smtClean="0"/>
              <a:t> gezimizden kareler</a:t>
            </a:r>
            <a:endParaRPr lang="tr-TR" dirty="0"/>
          </a:p>
        </p:txBody>
      </p:sp>
    </p:spTree>
    <p:extLst>
      <p:ext uri="{BB962C8B-B14F-4D97-AF65-F5344CB8AC3E}">
        <p14:creationId xmlns:p14="http://schemas.microsoft.com/office/powerpoint/2010/main" val="245049591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203257"/>
            <a:ext cx="4788024" cy="359101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052736"/>
            <a:ext cx="4752528" cy="3564396"/>
          </a:xfrm>
          <a:prstGeom prst="rect">
            <a:avLst/>
          </a:prstGeom>
        </p:spPr>
      </p:pic>
      <p:sp>
        <p:nvSpPr>
          <p:cNvPr id="6" name="Metin kutusu 5"/>
          <p:cNvSpPr txBox="1"/>
          <p:nvPr/>
        </p:nvSpPr>
        <p:spPr>
          <a:xfrm>
            <a:off x="5220072" y="1556792"/>
            <a:ext cx="3024336" cy="646331"/>
          </a:xfrm>
          <a:prstGeom prst="rect">
            <a:avLst/>
          </a:prstGeom>
          <a:noFill/>
        </p:spPr>
        <p:txBody>
          <a:bodyPr wrap="square" rtlCol="0">
            <a:spAutoFit/>
          </a:bodyPr>
          <a:lstStyle/>
          <a:p>
            <a:r>
              <a:rPr lang="tr-TR" dirty="0" smtClean="0"/>
              <a:t>Teknokent gezimizden kareler</a:t>
            </a:r>
            <a:endParaRPr lang="tr-TR" dirty="0"/>
          </a:p>
        </p:txBody>
      </p:sp>
    </p:spTree>
    <p:extLst>
      <p:ext uri="{BB962C8B-B14F-4D97-AF65-F5344CB8AC3E}">
        <p14:creationId xmlns:p14="http://schemas.microsoft.com/office/powerpoint/2010/main" val="984573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231910"/>
            <a:ext cx="4488731" cy="3374861"/>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952330"/>
            <a:ext cx="4355976" cy="3266982"/>
          </a:xfrm>
          <a:prstGeom prst="rect">
            <a:avLst/>
          </a:prstGeom>
        </p:spPr>
      </p:pic>
      <p:sp>
        <p:nvSpPr>
          <p:cNvPr id="7" name="Metin kutusu 6"/>
          <p:cNvSpPr txBox="1"/>
          <p:nvPr/>
        </p:nvSpPr>
        <p:spPr>
          <a:xfrm>
            <a:off x="5220072" y="1556792"/>
            <a:ext cx="3024336" cy="646331"/>
          </a:xfrm>
          <a:prstGeom prst="rect">
            <a:avLst/>
          </a:prstGeom>
          <a:noFill/>
        </p:spPr>
        <p:txBody>
          <a:bodyPr wrap="square" rtlCol="0">
            <a:spAutoFit/>
          </a:bodyPr>
          <a:lstStyle/>
          <a:p>
            <a:r>
              <a:rPr lang="tr-TR" dirty="0" smtClean="0"/>
              <a:t>Teknokent gezimizden kareler</a:t>
            </a:r>
            <a:endParaRPr lang="tr-TR" dirty="0"/>
          </a:p>
        </p:txBody>
      </p:sp>
    </p:spTree>
    <p:extLst>
      <p:ext uri="{BB962C8B-B14F-4D97-AF65-F5344CB8AC3E}">
        <p14:creationId xmlns:p14="http://schemas.microsoft.com/office/powerpoint/2010/main" val="4145560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87" y="862012"/>
            <a:ext cx="6829425" cy="5133975"/>
          </a:xfrm>
          <a:prstGeom prst="rect">
            <a:avLst/>
          </a:prstGeom>
        </p:spPr>
      </p:pic>
    </p:spTree>
    <p:extLst>
      <p:ext uri="{BB962C8B-B14F-4D97-AF65-F5344CB8AC3E}">
        <p14:creationId xmlns:p14="http://schemas.microsoft.com/office/powerpoint/2010/main" val="167317944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13412"/>
          <a:stretch/>
        </p:blipFill>
        <p:spPr>
          <a:xfrm>
            <a:off x="2999386" y="1340768"/>
            <a:ext cx="3660846" cy="488112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3711" y="1343270"/>
            <a:ext cx="2752785" cy="4881128"/>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340768"/>
            <a:ext cx="2752785" cy="4881128"/>
          </a:xfrm>
          <a:prstGeom prst="rect">
            <a:avLst/>
          </a:prstGeom>
        </p:spPr>
      </p:pic>
    </p:spTree>
    <p:extLst>
      <p:ext uri="{BB962C8B-B14F-4D97-AF65-F5344CB8AC3E}">
        <p14:creationId xmlns:p14="http://schemas.microsoft.com/office/powerpoint/2010/main" val="97057250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1412776"/>
            <a:ext cx="5904656" cy="504056"/>
          </a:xfrm>
        </p:spPr>
        <p:txBody>
          <a:bodyPr/>
          <a:lstStyle/>
          <a:p>
            <a:pPr marL="0" indent="0">
              <a:buNone/>
            </a:pPr>
            <a:r>
              <a:rPr lang="tr-TR" dirty="0" smtClean="0"/>
              <a:t>Sabırla dinlediğiniz için teşekkür ederiz.</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571" y="2276872"/>
            <a:ext cx="5715000" cy="4248150"/>
          </a:xfrm>
          <a:prstGeom prst="rect">
            <a:avLst/>
          </a:prstGeom>
        </p:spPr>
      </p:pic>
    </p:spTree>
    <p:extLst>
      <p:ext uri="{BB962C8B-B14F-4D97-AF65-F5344CB8AC3E}">
        <p14:creationId xmlns:p14="http://schemas.microsoft.com/office/powerpoint/2010/main" val="112516804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836712"/>
            <a:ext cx="7632848" cy="646331"/>
          </a:xfrm>
          <a:prstGeom prst="rect">
            <a:avLst/>
          </a:prstGeom>
          <a:noFill/>
        </p:spPr>
        <p:txBody>
          <a:bodyPr wrap="square" rtlCol="0">
            <a:spAutoFit/>
          </a:bodyPr>
          <a:lstStyle/>
          <a:p>
            <a:pPr algn="ctr"/>
            <a:r>
              <a:rPr lang="tr-TR" b="1" dirty="0" smtClean="0">
                <a:solidFill>
                  <a:srgbClr val="C00000"/>
                </a:solidFill>
              </a:rPr>
              <a:t>NORMAL ORTAOKULLAR İLE İMAM HATİP ORTAOKULLARI DERS KARŞILAŞTIRMASI</a:t>
            </a:r>
            <a:endParaRPr lang="tr-TR"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69" y="1556792"/>
            <a:ext cx="8623519" cy="398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40969" y="5733256"/>
            <a:ext cx="8623519" cy="646331"/>
          </a:xfrm>
          <a:prstGeom prst="rect">
            <a:avLst/>
          </a:prstGeom>
          <a:noFill/>
        </p:spPr>
        <p:txBody>
          <a:bodyPr wrap="square" rtlCol="0">
            <a:spAutoFit/>
          </a:bodyPr>
          <a:lstStyle/>
          <a:p>
            <a:pPr marL="285750" indent="-285750">
              <a:buFont typeface="Wingdings" pitchFamily="2" charset="2"/>
              <a:buChar char="ü"/>
            </a:pPr>
            <a:r>
              <a:rPr lang="tr-TR" b="1" dirty="0" smtClean="0">
                <a:solidFill>
                  <a:schemeClr val="accent6">
                    <a:lumMod val="50000"/>
                  </a:schemeClr>
                </a:solidFill>
              </a:rPr>
              <a:t>5-6-7. sınıflarda haftada 7 saat İngilizce dersi olan yabancı dil ağırlıklı şubemiz vardır.</a:t>
            </a:r>
            <a:endParaRPr lang="tr-TR" b="1" dirty="0">
              <a:solidFill>
                <a:schemeClr val="accent6">
                  <a:lumMod val="50000"/>
                </a:schemeClr>
              </a:solidFill>
            </a:endParaRPr>
          </a:p>
        </p:txBody>
      </p:sp>
    </p:spTree>
    <p:extLst>
      <p:ext uri="{BB962C8B-B14F-4D97-AF65-F5344CB8AC3E}">
        <p14:creationId xmlns:p14="http://schemas.microsoft.com/office/powerpoint/2010/main" val="96057314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556792"/>
            <a:ext cx="8064896" cy="4247317"/>
          </a:xfrm>
          <a:prstGeom prst="rect">
            <a:avLst/>
          </a:prstGeom>
          <a:noFill/>
        </p:spPr>
        <p:txBody>
          <a:bodyPr wrap="square" rtlCol="0">
            <a:spAutoFit/>
          </a:bodyPr>
          <a:lstStyle/>
          <a:p>
            <a:r>
              <a:rPr lang="tr-TR" b="1" dirty="0" smtClean="0">
                <a:solidFill>
                  <a:srgbClr val="C00000"/>
                </a:solidFill>
              </a:rPr>
              <a:t>Arapça dersi zor mu?</a:t>
            </a:r>
            <a:endParaRPr lang="tr-TR" b="1" dirty="0" smtClean="0"/>
          </a:p>
          <a:p>
            <a:endParaRPr lang="tr-TR" dirty="0" smtClean="0"/>
          </a:p>
          <a:p>
            <a:pPr marL="285750" indent="-285750">
              <a:buFont typeface="Wingdings" pitchFamily="2" charset="2"/>
              <a:buChar char="Ø"/>
            </a:pPr>
            <a:r>
              <a:rPr lang="tr-TR" dirty="0" smtClean="0">
                <a:solidFill>
                  <a:srgbClr val="7030A0"/>
                </a:solidFill>
              </a:rPr>
              <a:t>Arapça dersini İngilizce dersinden sonra ikinci bir yabancı dil gibi düşünebilirsiniz. Beşinci sınıfta harfleri öğrenirsiniz ki bu harfler yazın Kur’an kurslarında öğrendiğiniz elifba harfleridir. Öğrencilerin çoğu bu harfleri bildiği için beşinci sınıfta sıkıntı yaşamaz.</a:t>
            </a:r>
          </a:p>
          <a:p>
            <a:pPr marL="285750" indent="-285750">
              <a:buFont typeface="Wingdings" pitchFamily="2" charset="2"/>
              <a:buChar char="Ø"/>
            </a:pPr>
            <a:endParaRPr lang="tr-TR" dirty="0">
              <a:solidFill>
                <a:srgbClr val="7030A0"/>
              </a:solidFill>
            </a:endParaRPr>
          </a:p>
          <a:p>
            <a:r>
              <a:rPr lang="tr-TR" b="1" dirty="0" smtClean="0">
                <a:solidFill>
                  <a:srgbClr val="C00000"/>
                </a:solidFill>
              </a:rPr>
              <a:t>Kur’an-ı Kerim derslerinde ne yapılıyor?</a:t>
            </a:r>
          </a:p>
          <a:p>
            <a:endParaRPr lang="tr-TR" dirty="0" smtClean="0">
              <a:solidFill>
                <a:srgbClr val="C00000"/>
              </a:solidFill>
            </a:endParaRPr>
          </a:p>
          <a:p>
            <a:pPr marL="285750" indent="-285750">
              <a:buFont typeface="Wingdings" pitchFamily="2" charset="2"/>
              <a:buChar char="Ø"/>
            </a:pPr>
            <a:r>
              <a:rPr lang="tr-TR" dirty="0" smtClean="0">
                <a:solidFill>
                  <a:schemeClr val="accent1">
                    <a:lumMod val="75000"/>
                  </a:schemeClr>
                </a:solidFill>
              </a:rPr>
              <a:t>Yazın camilerdeki Kur’an kurslarında olduğu gibi önce elifba öğretiliyor. Sonra da Kur’an-ı Kerim’i yüzünden okuma ve namaz surelerini ezberleme çalışmaları yaptırılıyor.</a:t>
            </a:r>
          </a:p>
          <a:p>
            <a:pPr marL="285750" indent="-285750">
              <a:buFont typeface="Wingdings" pitchFamily="2" charset="2"/>
              <a:buChar char="Ø"/>
            </a:pPr>
            <a:endParaRPr lang="tr-TR" dirty="0">
              <a:solidFill>
                <a:schemeClr val="accent1">
                  <a:lumMod val="75000"/>
                </a:schemeClr>
              </a:solidFill>
            </a:endParaRPr>
          </a:p>
          <a:p>
            <a:pPr marL="285750" indent="-285750">
              <a:buFont typeface="Wingdings" pitchFamily="2" charset="2"/>
              <a:buChar char="Ø"/>
            </a:pPr>
            <a:r>
              <a:rPr lang="tr-TR" dirty="0" smtClean="0">
                <a:solidFill>
                  <a:schemeClr val="accent1">
                    <a:lumMod val="75000"/>
                  </a:schemeClr>
                </a:solidFill>
              </a:rPr>
              <a:t>Temel dini bilgiler dersinde din kültürü dersine yardımcı bilgiler öğretiliyor. İmanın şartları, İslam’ın şartları, abdestin farzları, namazın farzları vb.</a:t>
            </a:r>
            <a:endParaRPr lang="tr-TR" dirty="0">
              <a:solidFill>
                <a:schemeClr val="accent1">
                  <a:lumMod val="75000"/>
                </a:schemeClr>
              </a:solidFill>
            </a:endParaRPr>
          </a:p>
        </p:txBody>
      </p:sp>
    </p:spTree>
    <p:extLst>
      <p:ext uri="{BB962C8B-B14F-4D97-AF65-F5344CB8AC3E}">
        <p14:creationId xmlns:p14="http://schemas.microsoft.com/office/powerpoint/2010/main" val="208981406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40476" b="11270"/>
          <a:stretch/>
        </p:blipFill>
        <p:spPr>
          <a:xfrm>
            <a:off x="0" y="2775857"/>
            <a:ext cx="9144000" cy="3309258"/>
          </a:xfrm>
          <a:prstGeom prst="rect">
            <a:avLst/>
          </a:prstGeom>
        </p:spPr>
      </p:pic>
      <p:sp>
        <p:nvSpPr>
          <p:cNvPr id="5" name="Metin kutusu 4"/>
          <p:cNvSpPr txBox="1"/>
          <p:nvPr/>
        </p:nvSpPr>
        <p:spPr>
          <a:xfrm>
            <a:off x="223866" y="908720"/>
            <a:ext cx="8496944" cy="1200329"/>
          </a:xfrm>
          <a:prstGeom prst="rect">
            <a:avLst/>
          </a:prstGeom>
          <a:noFill/>
        </p:spPr>
        <p:txBody>
          <a:bodyPr wrap="square" rtlCol="0">
            <a:spAutoFit/>
          </a:bodyPr>
          <a:lstStyle/>
          <a:p>
            <a:r>
              <a:rPr lang="tr-TR" dirty="0" smtClean="0"/>
              <a:t>      Okulumuzda 13 öğretmen, bir müdür, bir müdür yardımcısı, bir memur, iki hizmetli görev yapmaktadır.</a:t>
            </a:r>
          </a:p>
          <a:p>
            <a:endParaRPr lang="tr-TR" dirty="0" smtClean="0"/>
          </a:p>
          <a:p>
            <a:r>
              <a:rPr lang="tr-TR" dirty="0"/>
              <a:t> </a:t>
            </a:r>
            <a:r>
              <a:rPr lang="tr-TR" dirty="0" smtClean="0"/>
              <a:t>      Toplam 8 şubemiz, 127 öğrencimiz vardır.</a:t>
            </a:r>
          </a:p>
        </p:txBody>
      </p:sp>
    </p:spTree>
    <p:extLst>
      <p:ext uri="{BB962C8B-B14F-4D97-AF65-F5344CB8AC3E}">
        <p14:creationId xmlns:p14="http://schemas.microsoft.com/office/powerpoint/2010/main" val="11079084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08720"/>
            <a:ext cx="7381453" cy="5199224"/>
          </a:xfrm>
          <a:prstGeom prst="rect">
            <a:avLst/>
          </a:prstGeom>
        </p:spPr>
      </p:pic>
      <p:sp>
        <p:nvSpPr>
          <p:cNvPr id="3" name="Metin kutusu 2"/>
          <p:cNvSpPr txBox="1"/>
          <p:nvPr/>
        </p:nvSpPr>
        <p:spPr>
          <a:xfrm>
            <a:off x="2970138" y="6119888"/>
            <a:ext cx="3384376" cy="369332"/>
          </a:xfrm>
          <a:prstGeom prst="rect">
            <a:avLst/>
          </a:prstGeom>
          <a:noFill/>
        </p:spPr>
        <p:txBody>
          <a:bodyPr wrap="square" rtlCol="0">
            <a:spAutoFit/>
          </a:bodyPr>
          <a:lstStyle/>
          <a:p>
            <a:r>
              <a:rPr lang="tr-TR" b="1" dirty="0" smtClean="0">
                <a:solidFill>
                  <a:srgbClr val="C00000"/>
                </a:solidFill>
              </a:rPr>
              <a:t>Öğretmen eksiğimiz yoktur.</a:t>
            </a:r>
            <a:endParaRPr lang="tr-TR" b="1" dirty="0">
              <a:solidFill>
                <a:srgbClr val="C00000"/>
              </a:solidFill>
            </a:endParaRPr>
          </a:p>
        </p:txBody>
      </p:sp>
    </p:spTree>
    <p:extLst>
      <p:ext uri="{BB962C8B-B14F-4D97-AF65-F5344CB8AC3E}">
        <p14:creationId xmlns:p14="http://schemas.microsoft.com/office/powerpoint/2010/main" val="1993985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84516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b="14005"/>
          <a:stretch/>
        </p:blipFill>
        <p:spPr>
          <a:xfrm>
            <a:off x="107504" y="943946"/>
            <a:ext cx="5755902" cy="2786541"/>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717032"/>
            <a:ext cx="5148064" cy="2898169"/>
          </a:xfrm>
          <a:prstGeom prst="rect">
            <a:avLst/>
          </a:prstGeom>
        </p:spPr>
      </p:pic>
      <p:sp>
        <p:nvSpPr>
          <p:cNvPr id="4" name="Metin kutusu 3"/>
          <p:cNvSpPr txBox="1"/>
          <p:nvPr/>
        </p:nvSpPr>
        <p:spPr>
          <a:xfrm>
            <a:off x="6084168" y="943946"/>
            <a:ext cx="2736304" cy="2308324"/>
          </a:xfrm>
          <a:prstGeom prst="rect">
            <a:avLst/>
          </a:prstGeom>
          <a:noFill/>
        </p:spPr>
        <p:txBody>
          <a:bodyPr wrap="square" rtlCol="0">
            <a:spAutoFit/>
          </a:bodyPr>
          <a:lstStyle/>
          <a:p>
            <a:r>
              <a:rPr lang="tr-TR" b="1" dirty="0" smtClean="0">
                <a:solidFill>
                  <a:srgbClr val="C00000"/>
                </a:solidFill>
              </a:rPr>
              <a:t>Kurumsal denemeler:</a:t>
            </a:r>
          </a:p>
          <a:p>
            <a:r>
              <a:rPr lang="tr-TR" dirty="0" smtClean="0">
                <a:solidFill>
                  <a:schemeClr val="accent6">
                    <a:lumMod val="50000"/>
                  </a:schemeClr>
                </a:solidFill>
              </a:rPr>
              <a:t>5. ve 6.sınıflara yılda 6 deneme</a:t>
            </a:r>
          </a:p>
          <a:p>
            <a:r>
              <a:rPr lang="tr-TR" dirty="0" smtClean="0">
                <a:solidFill>
                  <a:schemeClr val="accent1">
                    <a:lumMod val="50000"/>
                  </a:schemeClr>
                </a:solidFill>
              </a:rPr>
              <a:t>7. sınıflara yılda 12 deneme</a:t>
            </a:r>
          </a:p>
          <a:p>
            <a:r>
              <a:rPr lang="tr-TR" dirty="0" smtClean="0">
                <a:solidFill>
                  <a:srgbClr val="7030A0"/>
                </a:solidFill>
              </a:rPr>
              <a:t>8. sınıflara yılda 18 deneme</a:t>
            </a:r>
          </a:p>
          <a:p>
            <a:r>
              <a:rPr lang="tr-TR" dirty="0" smtClean="0"/>
              <a:t>Yapıyoruz.</a:t>
            </a:r>
            <a:endParaRPr lang="tr-TR" dirty="0"/>
          </a:p>
        </p:txBody>
      </p:sp>
    </p:spTree>
    <p:extLst>
      <p:ext uri="{BB962C8B-B14F-4D97-AF65-F5344CB8AC3E}">
        <p14:creationId xmlns:p14="http://schemas.microsoft.com/office/powerpoint/2010/main" val="31895516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433</TotalTime>
  <Words>447</Words>
  <Application>Microsoft Office PowerPoint</Application>
  <PresentationFormat>Ekran Gösterisi (4:3)</PresentationFormat>
  <Paragraphs>63</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Akış</vt:lpstr>
      <vt:lpstr>SERİNHİSAR İMAM HATİP ORTAOKULU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SERİNHİSAR İMAM HATİP ORTAOKULU</dc:title>
  <dc:creator>Mehmet Akif TONKUL</dc:creator>
  <cp:lastModifiedBy>Mehmet Akif TONKUL</cp:lastModifiedBy>
  <cp:revision>57</cp:revision>
  <dcterms:created xsi:type="dcterms:W3CDTF">2024-05-13T08:57:24Z</dcterms:created>
  <dcterms:modified xsi:type="dcterms:W3CDTF">2024-05-15T12:49:45Z</dcterms:modified>
</cp:coreProperties>
</file>