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80" r:id="rId4"/>
    <p:sldId id="281" r:id="rId5"/>
    <p:sldId id="258" r:id="rId6"/>
    <p:sldId id="259" r:id="rId7"/>
    <p:sldId id="282" r:id="rId8"/>
    <p:sldId id="283" r:id="rId9"/>
    <p:sldId id="260" r:id="rId10"/>
    <p:sldId id="284" r:id="rId11"/>
    <p:sldId id="285" r:id="rId12"/>
    <p:sldId id="261" r:id="rId13"/>
    <p:sldId id="286" r:id="rId14"/>
    <p:sldId id="287" r:id="rId15"/>
    <p:sldId id="263" r:id="rId16"/>
    <p:sldId id="288" r:id="rId17"/>
    <p:sldId id="289" r:id="rId18"/>
    <p:sldId id="265" r:id="rId19"/>
    <p:sldId id="266" r:id="rId20"/>
    <p:sldId id="267" r:id="rId21"/>
    <p:sldId id="268" r:id="rId22"/>
    <p:sldId id="269" r:id="rId23"/>
    <p:sldId id="270" r:id="rId24"/>
    <p:sldId id="271" r:id="rId25"/>
    <p:sldId id="272" r:id="rId26"/>
    <p:sldId id="273" r:id="rId27"/>
    <p:sldId id="274" r:id="rId28"/>
    <p:sldId id="275" r:id="rId29"/>
    <p:sldId id="276" r:id="rId30"/>
    <p:sldId id="277" r:id="rId31"/>
    <p:sldId id="278" r:id="rId32"/>
    <p:sldId id="279" r:id="rId33"/>
    <p:sldId id="290" r:id="rId3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Düz Bağlayıcı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Başlık 28"/>
          <p:cNvSpPr>
            <a:spLocks noGrp="1"/>
          </p:cNvSpPr>
          <p:nvPr>
            <p:ph type="ctrTitle"/>
          </p:nvPr>
        </p:nvSpPr>
        <p:spPr>
          <a:xfrm>
            <a:off x="381000" y="4853411"/>
            <a:ext cx="8458200" cy="1222375"/>
          </a:xfrm>
        </p:spPr>
        <p:txBody>
          <a:bodyPr anchor="t"/>
          <a:lstStyle/>
          <a:p>
            <a:r>
              <a:rPr kumimoji="0" lang="tr-TR" smtClean="0"/>
              <a:t>Asıl başlık stili için tıklatın</a:t>
            </a:r>
            <a:endParaRPr kumimoji="0" lang="en-US"/>
          </a:p>
        </p:txBody>
      </p:sp>
      <p:sp>
        <p:nvSpPr>
          <p:cNvPr id="9" name="Alt Başlık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16" name="Veri Yer Tutucusu 15"/>
          <p:cNvSpPr>
            <a:spLocks noGrp="1"/>
          </p:cNvSpPr>
          <p:nvPr>
            <p:ph type="dt" sz="half" idx="10"/>
          </p:nvPr>
        </p:nvSpPr>
        <p:spPr/>
        <p:txBody>
          <a:bodyPr/>
          <a:lstStyle/>
          <a:p>
            <a:fld id="{A23720DD-5B6D-40BF-8493-A6B52D484E6B}" type="datetimeFigureOut">
              <a:rPr lang="tr-TR" smtClean="0"/>
              <a:pPr/>
              <a:t>16.11.2018</a:t>
            </a:fld>
            <a:endParaRPr lang="tr-TR"/>
          </a:p>
        </p:txBody>
      </p:sp>
      <p:sp>
        <p:nvSpPr>
          <p:cNvPr id="2" name="Altbilgi Yer Tutucusu 1"/>
          <p:cNvSpPr>
            <a:spLocks noGrp="1"/>
          </p:cNvSpPr>
          <p:nvPr>
            <p:ph type="ftr" sz="quarter" idx="11"/>
          </p:nvPr>
        </p:nvSpPr>
        <p:spPr/>
        <p:txBody>
          <a:bodyPr/>
          <a:lstStyle/>
          <a:p>
            <a:endParaRPr lang="tr-TR"/>
          </a:p>
        </p:txBody>
      </p:sp>
      <p:sp>
        <p:nvSpPr>
          <p:cNvPr id="15" name="Slayt Numarası Yer Tutucusu 14"/>
          <p:cNvSpPr>
            <a:spLocks noGrp="1"/>
          </p:cNvSpPr>
          <p:nvPr>
            <p:ph type="sldNum" sz="quarter" idx="12"/>
          </p:nvPr>
        </p:nvSpPr>
        <p:spPr>
          <a:xfrm>
            <a:off x="8229600" y="6473952"/>
            <a:ext cx="758952" cy="246888"/>
          </a:xfrm>
        </p:spPr>
        <p:txBody>
          <a:bodyPr/>
          <a:lstStyle/>
          <a:p>
            <a:fld id="{F302176B-0E47-46AC-8F43-DAB4B8A37D06}"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A23720DD-5B6D-40BF-8493-A6B52D484E6B}" type="datetimeFigureOut">
              <a:rPr lang="tr-TR" smtClean="0"/>
              <a:pPr/>
              <a:t>16.11.2018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858000" y="549276"/>
            <a:ext cx="1828800" cy="5851525"/>
          </a:xfrm>
        </p:spPr>
        <p:txBody>
          <a:bodyPr vert="eaVer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457200" y="549276"/>
            <a:ext cx="62484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A23720DD-5B6D-40BF-8493-A6B52D484E6B}" type="datetimeFigureOut">
              <a:rPr lang="tr-TR" smtClean="0"/>
              <a:pPr/>
              <a:t>16.11.2018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2" name="Başlık 21"/>
          <p:cNvSpPr>
            <a:spLocks noGrp="1"/>
          </p:cNvSpPr>
          <p:nvPr>
            <p:ph type="title"/>
          </p:nvPr>
        </p:nvSpPr>
        <p:spPr/>
        <p:txBody>
          <a:bodyPr/>
          <a:lstStyle/>
          <a:p>
            <a:r>
              <a:rPr kumimoji="0" lang="tr-TR" smtClean="0"/>
              <a:t>Asıl başlık stili için tıklatın</a:t>
            </a:r>
            <a:endParaRPr kumimoji="0" lang="en-US"/>
          </a:p>
        </p:txBody>
      </p:sp>
      <p:sp>
        <p:nvSpPr>
          <p:cNvPr id="27" name="İçerik Yer Tutucusu 26"/>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5" name="Veri Yer Tutucusu 24"/>
          <p:cNvSpPr>
            <a:spLocks noGrp="1"/>
          </p:cNvSpPr>
          <p:nvPr>
            <p:ph type="dt" sz="half" idx="10"/>
          </p:nvPr>
        </p:nvSpPr>
        <p:spPr/>
        <p:txBody>
          <a:bodyPr/>
          <a:lstStyle/>
          <a:p>
            <a:fld id="{A23720DD-5B6D-40BF-8493-A6B52D484E6B}" type="datetimeFigureOut">
              <a:rPr lang="tr-TR" smtClean="0"/>
              <a:pPr/>
              <a:t>16.11.2018</a:t>
            </a:fld>
            <a:endParaRPr lang="tr-TR"/>
          </a:p>
        </p:txBody>
      </p:sp>
      <p:sp>
        <p:nvSpPr>
          <p:cNvPr id="19" name="Altbilgi Yer Tutucusu 18"/>
          <p:cNvSpPr>
            <a:spLocks noGrp="1"/>
          </p:cNvSpPr>
          <p:nvPr>
            <p:ph type="ftr" sz="quarter" idx="11"/>
          </p:nvPr>
        </p:nvSpPr>
        <p:spPr>
          <a:xfrm>
            <a:off x="3581400" y="76200"/>
            <a:ext cx="2895600" cy="288925"/>
          </a:xfrm>
        </p:spPr>
        <p:txBody>
          <a:bodyPr/>
          <a:lstStyle/>
          <a:p>
            <a:endParaRPr lang="tr-TR"/>
          </a:p>
        </p:txBody>
      </p:sp>
      <p:sp>
        <p:nvSpPr>
          <p:cNvPr id="16" name="Slayt Numarası Yer Tutucusu 15"/>
          <p:cNvSpPr>
            <a:spLocks noGrp="1"/>
          </p:cNvSpPr>
          <p:nvPr>
            <p:ph type="sldNum" sz="quarter" idx="12"/>
          </p:nvPr>
        </p:nvSpPr>
        <p:spPr>
          <a:xfrm>
            <a:off x="8229600" y="6473952"/>
            <a:ext cx="758952" cy="246888"/>
          </a:xfrm>
        </p:spPr>
        <p:txBody>
          <a:bodyPr/>
          <a:lstStyle/>
          <a:p>
            <a:fld id="{F302176B-0E47-46AC-8F43-DAB4B8A37D06}"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3">
        <a:schemeClr val="bg2"/>
      </p:bgRef>
    </p:bg>
    <p:spTree>
      <p:nvGrpSpPr>
        <p:cNvPr id="1" name=""/>
        <p:cNvGrpSpPr/>
        <p:nvPr/>
      </p:nvGrpSpPr>
      <p:grpSpPr>
        <a:xfrm>
          <a:off x="0" y="0"/>
          <a:ext cx="0" cy="0"/>
          <a:chOff x="0" y="0"/>
          <a:chExt cx="0" cy="0"/>
        </a:xfrm>
      </p:grpSpPr>
      <p:sp>
        <p:nvSpPr>
          <p:cNvPr id="7" name="Düz Bağlayıcı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Metin Yer Tutucusu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19" name="Veri Yer Tutucusu 18"/>
          <p:cNvSpPr>
            <a:spLocks noGrp="1"/>
          </p:cNvSpPr>
          <p:nvPr>
            <p:ph type="dt" sz="half" idx="10"/>
          </p:nvPr>
        </p:nvSpPr>
        <p:spPr/>
        <p:txBody>
          <a:bodyPr/>
          <a:lstStyle/>
          <a:p>
            <a:fld id="{A23720DD-5B6D-40BF-8493-A6B52D484E6B}" type="datetimeFigureOut">
              <a:rPr lang="tr-TR" smtClean="0"/>
              <a:pPr/>
              <a:t>16.11.2018</a:t>
            </a:fld>
            <a:endParaRPr lang="tr-TR"/>
          </a:p>
        </p:txBody>
      </p:sp>
      <p:sp>
        <p:nvSpPr>
          <p:cNvPr id="11" name="Altbilgi Yer Tutucusu 10"/>
          <p:cNvSpPr>
            <a:spLocks noGrp="1"/>
          </p:cNvSpPr>
          <p:nvPr>
            <p:ph type="ftr" sz="quarter" idx="11"/>
          </p:nvPr>
        </p:nvSpPr>
        <p:spPr/>
        <p:txBody>
          <a:bodyPr/>
          <a:lstStyle/>
          <a:p>
            <a:endParaRPr lang="tr-TR"/>
          </a:p>
        </p:txBody>
      </p:sp>
      <p:sp>
        <p:nvSpPr>
          <p:cNvPr id="16" name="Slayt Numarası Yer Tutucusu 15"/>
          <p:cNvSpPr>
            <a:spLocks noGrp="1"/>
          </p:cNvSpPr>
          <p:nvPr>
            <p:ph type="sldNum" sz="quarter" idx="12"/>
          </p:nvPr>
        </p:nvSpPr>
        <p:spPr/>
        <p:txBody>
          <a:bodyPr/>
          <a:lstStyle/>
          <a:p>
            <a:fld id="{F302176B-0E47-46AC-8F43-DAB4B8A37D06}" type="slidenum">
              <a:rPr lang="tr-TR" smtClean="0"/>
              <a:pPr/>
              <a:t>‹#›</a:t>
            </a:fld>
            <a:endParaRPr lang="tr-TR"/>
          </a:p>
        </p:txBody>
      </p:sp>
      <p:sp>
        <p:nvSpPr>
          <p:cNvPr id="8" name="Başlık 7"/>
          <p:cNvSpPr>
            <a:spLocks noGrp="1"/>
          </p:cNvSpPr>
          <p:nvPr>
            <p:ph type="title"/>
          </p:nvPr>
        </p:nvSpPr>
        <p:spPr>
          <a:xfrm>
            <a:off x="180475" y="2947085"/>
            <a:ext cx="8686800" cy="1184825"/>
          </a:xfrm>
        </p:spPr>
        <p:txBody>
          <a:bodyPr rtlCol="0" anchor="t"/>
          <a:lstStyle>
            <a:lvl1pPr algn="r">
              <a:defRPr/>
            </a:lvl1pPr>
          </a:lstStyle>
          <a:p>
            <a:r>
              <a:rPr kumimoji="0" lang="tr-TR" smtClean="0"/>
              <a:t>Asıl başlık stili için tıklatın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0" name="Başlık 19"/>
          <p:cNvSpPr>
            <a:spLocks noGrp="1"/>
          </p:cNvSpPr>
          <p:nvPr>
            <p:ph type="title"/>
          </p:nvPr>
        </p:nvSpPr>
        <p:spPr>
          <a:xfrm>
            <a:off x="301752" y="457200"/>
            <a:ext cx="8686800" cy="841248"/>
          </a:xfrm>
        </p:spPr>
        <p:txBody>
          <a:bodyPr/>
          <a:lstStyle/>
          <a:p>
            <a:r>
              <a:rPr kumimoji="0" lang="tr-TR" smtClean="0"/>
              <a:t>Asıl başlık stili için tıklatın</a:t>
            </a:r>
            <a:endParaRPr kumimoji="0" lang="en-US"/>
          </a:p>
        </p:txBody>
      </p:sp>
      <p:sp>
        <p:nvSpPr>
          <p:cNvPr id="14" name="İçerik Yer Tutucusu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İçerik Yer Tutucusu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Veri Yer Tutucusu 20"/>
          <p:cNvSpPr>
            <a:spLocks noGrp="1"/>
          </p:cNvSpPr>
          <p:nvPr>
            <p:ph type="dt" sz="half" idx="10"/>
          </p:nvPr>
        </p:nvSpPr>
        <p:spPr/>
        <p:txBody>
          <a:bodyPr/>
          <a:lstStyle/>
          <a:p>
            <a:fld id="{A23720DD-5B6D-40BF-8493-A6B52D484E6B}" type="datetimeFigureOut">
              <a:rPr lang="tr-TR" smtClean="0"/>
              <a:pPr/>
              <a:t>16.11.2018</a:t>
            </a:fld>
            <a:endParaRPr lang="tr-TR"/>
          </a:p>
        </p:txBody>
      </p:sp>
      <p:sp>
        <p:nvSpPr>
          <p:cNvPr id="10" name="Altbilgi Yer Tutucusu 9"/>
          <p:cNvSpPr>
            <a:spLocks noGrp="1"/>
          </p:cNvSpPr>
          <p:nvPr>
            <p:ph type="ftr" sz="quarter" idx="11"/>
          </p:nvPr>
        </p:nvSpPr>
        <p:spPr/>
        <p:txBody>
          <a:bodyPr/>
          <a:lstStyle/>
          <a:p>
            <a:endParaRPr lang="tr-TR"/>
          </a:p>
        </p:txBody>
      </p:sp>
      <p:sp>
        <p:nvSpPr>
          <p:cNvPr id="31" name="Slayt Numarası Yer Tutucusu 30"/>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9" name="Başlık 28"/>
          <p:cNvSpPr>
            <a:spLocks noGrp="1"/>
          </p:cNvSpPr>
          <p:nvPr>
            <p:ph type="title"/>
          </p:nvPr>
        </p:nvSpPr>
        <p:spPr>
          <a:xfrm>
            <a:off x="304800" y="5410200"/>
            <a:ext cx="8610600" cy="882650"/>
          </a:xfrm>
        </p:spPr>
        <p:txBody>
          <a:bodyPr anchor="ctr"/>
          <a:lstStyle>
            <a:lvl1pPr>
              <a:defRPr/>
            </a:lvl1pPr>
          </a:lstStyle>
          <a:p>
            <a:r>
              <a:rPr kumimoji="0" lang="tr-TR" smtClean="0"/>
              <a:t>Asıl başlık stili için tıklatın</a:t>
            </a:r>
            <a:endParaRPr kumimoji="0" lang="en-US"/>
          </a:p>
        </p:txBody>
      </p:sp>
      <p:sp>
        <p:nvSpPr>
          <p:cNvPr id="13" name="Metin Yer Tutucusu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25" name="Metin Yer Tutucusu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İçerik Yer Tutucusu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8" name="İçerik Yer Tutucusu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0" name="Veri Yer Tutucusu 9"/>
          <p:cNvSpPr>
            <a:spLocks noGrp="1"/>
          </p:cNvSpPr>
          <p:nvPr>
            <p:ph type="dt" sz="half" idx="10"/>
          </p:nvPr>
        </p:nvSpPr>
        <p:spPr/>
        <p:txBody>
          <a:bodyPr/>
          <a:lstStyle/>
          <a:p>
            <a:fld id="{A23720DD-5B6D-40BF-8493-A6B52D484E6B}" type="datetimeFigureOut">
              <a:rPr lang="tr-TR" smtClean="0"/>
              <a:pPr/>
              <a:t>16.11.2018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a:xfrm>
            <a:off x="8229600" y="6477000"/>
            <a:ext cx="762000" cy="246888"/>
          </a:xfrm>
        </p:spPr>
        <p:txBody>
          <a:bodyPr/>
          <a:lstStyle/>
          <a:p>
            <a:fld id="{F302176B-0E47-46AC-8F43-DAB4B8A37D06}" type="slidenum">
              <a:rPr lang="tr-TR" smtClean="0"/>
              <a:pPr/>
              <a:t>‹#›</a:t>
            </a:fld>
            <a:endParaRPr lang="tr-TR"/>
          </a:p>
        </p:txBody>
      </p:sp>
      <p:sp>
        <p:nvSpPr>
          <p:cNvPr id="11" name="Düz Bağlayıcı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30" name="Başlık 29"/>
          <p:cNvSpPr>
            <a:spLocks noGrp="1"/>
          </p:cNvSpPr>
          <p:nvPr>
            <p:ph type="title"/>
          </p:nvPr>
        </p:nvSpPr>
        <p:spPr>
          <a:xfrm>
            <a:off x="301752" y="457200"/>
            <a:ext cx="8686800" cy="841248"/>
          </a:xfrm>
        </p:spPr>
        <p:txBody>
          <a:bodyPr/>
          <a:lstStyle/>
          <a:p>
            <a:r>
              <a:rPr kumimoji="0" lang="tr-TR" smtClean="0"/>
              <a:t>Asıl başlık stili için tıklatın</a:t>
            </a:r>
            <a:endParaRPr kumimoji="0" lang="en-US"/>
          </a:p>
        </p:txBody>
      </p:sp>
      <p:sp>
        <p:nvSpPr>
          <p:cNvPr id="12" name="Veri Yer Tutucusu 11"/>
          <p:cNvSpPr>
            <a:spLocks noGrp="1"/>
          </p:cNvSpPr>
          <p:nvPr>
            <p:ph type="dt" sz="half" idx="10"/>
          </p:nvPr>
        </p:nvSpPr>
        <p:spPr/>
        <p:txBody>
          <a:bodyPr/>
          <a:lstStyle/>
          <a:p>
            <a:fld id="{A23720DD-5B6D-40BF-8493-A6B52D484E6B}" type="datetimeFigureOut">
              <a:rPr lang="tr-TR" smtClean="0"/>
              <a:pPr/>
              <a:t>16.11.2018</a:t>
            </a:fld>
            <a:endParaRPr lang="tr-TR"/>
          </a:p>
        </p:txBody>
      </p:sp>
      <p:sp>
        <p:nvSpPr>
          <p:cNvPr id="21" name="Altbilgi Yer Tutucusu 20"/>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3" name="Veri Yer Tutucusu 2"/>
          <p:cNvSpPr>
            <a:spLocks noGrp="1"/>
          </p:cNvSpPr>
          <p:nvPr>
            <p:ph type="dt" sz="half" idx="10"/>
          </p:nvPr>
        </p:nvSpPr>
        <p:spPr/>
        <p:txBody>
          <a:bodyPr/>
          <a:lstStyle/>
          <a:p>
            <a:fld id="{A23720DD-5B6D-40BF-8493-A6B52D484E6B}" type="datetimeFigureOut">
              <a:rPr lang="tr-TR" smtClean="0"/>
              <a:pPr/>
              <a:t>16.11.2018</a:t>
            </a:fld>
            <a:endParaRPr lang="tr-TR"/>
          </a:p>
        </p:txBody>
      </p:sp>
      <p:sp>
        <p:nvSpPr>
          <p:cNvPr id="24" name="Altbilgi Yer Tutucusu 23"/>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Düz Bağlayıcı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Başlık 11"/>
          <p:cNvSpPr>
            <a:spLocks noGrp="1"/>
          </p:cNvSpPr>
          <p:nvPr>
            <p:ph type="title"/>
          </p:nvPr>
        </p:nvSpPr>
        <p:spPr>
          <a:xfrm>
            <a:off x="457200" y="5486400"/>
            <a:ext cx="8458200" cy="520700"/>
          </a:xfrm>
        </p:spPr>
        <p:txBody>
          <a:bodyPr anchor="ctr"/>
          <a:lstStyle>
            <a:lvl1pPr algn="l">
              <a:buNone/>
              <a:defRPr sz="2000" b="1"/>
            </a:lvl1pPr>
          </a:lstStyle>
          <a:p>
            <a:r>
              <a:rPr kumimoji="0" lang="tr-TR" smtClean="0"/>
              <a:t>Asıl başlık stili için tıklatın</a:t>
            </a:r>
            <a:endParaRPr kumimoji="0" lang="en-US"/>
          </a:p>
        </p:txBody>
      </p:sp>
      <p:sp>
        <p:nvSpPr>
          <p:cNvPr id="26" name="Metin Yer Tutucusu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14" name="İçerik Yer Tutucusu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5" name="Veri Yer Tutucusu 24"/>
          <p:cNvSpPr>
            <a:spLocks noGrp="1"/>
          </p:cNvSpPr>
          <p:nvPr>
            <p:ph type="dt" sz="half" idx="10"/>
          </p:nvPr>
        </p:nvSpPr>
        <p:spPr/>
        <p:txBody>
          <a:bodyPr/>
          <a:lstStyle/>
          <a:p>
            <a:fld id="{A23720DD-5B6D-40BF-8493-A6B52D484E6B}" type="datetimeFigureOut">
              <a:rPr lang="tr-TR" smtClean="0"/>
              <a:pPr/>
              <a:t>16.11.2018</a:t>
            </a:fld>
            <a:endParaRPr lang="tr-TR"/>
          </a:p>
        </p:txBody>
      </p:sp>
      <p:sp>
        <p:nvSpPr>
          <p:cNvPr id="29" name="Altbilgi Yer Tutucusu 28"/>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3" name="Resim Yer Tutucusu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tr-TR" smtClean="0"/>
              <a:t>Resim eklemek için simgeyi tıklatın</a:t>
            </a:r>
            <a:endParaRPr kumimoji="0" lang="en-US" dirty="0"/>
          </a:p>
        </p:txBody>
      </p:sp>
      <p:sp>
        <p:nvSpPr>
          <p:cNvPr id="7" name="Veri Yer Tutucusu 6"/>
          <p:cNvSpPr>
            <a:spLocks noGrp="1"/>
          </p:cNvSpPr>
          <p:nvPr>
            <p:ph type="dt" sz="half" idx="10"/>
          </p:nvPr>
        </p:nvSpPr>
        <p:spPr/>
        <p:txBody>
          <a:bodyPr/>
          <a:lstStyle/>
          <a:p>
            <a:fld id="{A23720DD-5B6D-40BF-8493-A6B52D484E6B}" type="datetimeFigureOut">
              <a:rPr lang="tr-TR" smtClean="0"/>
              <a:pPr/>
              <a:t>16.11.2018</a:t>
            </a:fld>
            <a:endParaRPr lang="tr-TR"/>
          </a:p>
        </p:txBody>
      </p:sp>
      <p:sp>
        <p:nvSpPr>
          <p:cNvPr id="5" name="Altbilgi Yer Tutucusu 4"/>
          <p:cNvSpPr>
            <a:spLocks noGrp="1"/>
          </p:cNvSpPr>
          <p:nvPr>
            <p:ph type="ftr" sz="quarter" idx="11"/>
          </p:nvPr>
        </p:nvSpPr>
        <p:spPr/>
        <p:txBody>
          <a:bodyPr/>
          <a:lstStyle/>
          <a:p>
            <a:endParaRPr lang="tr-TR"/>
          </a:p>
        </p:txBody>
      </p:sp>
      <p:sp>
        <p:nvSpPr>
          <p:cNvPr id="31" name="Slayt Numarası Yer Tutucusu 30"/>
          <p:cNvSpPr>
            <a:spLocks noGrp="1"/>
          </p:cNvSpPr>
          <p:nvPr>
            <p:ph type="sldNum" sz="quarter" idx="12"/>
          </p:nvPr>
        </p:nvSpPr>
        <p:spPr/>
        <p:txBody>
          <a:bodyPr/>
          <a:lstStyle/>
          <a:p>
            <a:fld id="{F302176B-0E47-46AC-8F43-DAB4B8A37D06}" type="slidenum">
              <a:rPr lang="tr-TR" smtClean="0"/>
              <a:pPr/>
              <a:t>‹#›</a:t>
            </a:fld>
            <a:endParaRPr lang="tr-TR"/>
          </a:p>
        </p:txBody>
      </p:sp>
      <p:sp>
        <p:nvSpPr>
          <p:cNvPr id="17" name="Başlık 16"/>
          <p:cNvSpPr>
            <a:spLocks noGrp="1"/>
          </p:cNvSpPr>
          <p:nvPr>
            <p:ph type="title"/>
          </p:nvPr>
        </p:nvSpPr>
        <p:spPr>
          <a:xfrm>
            <a:off x="381000" y="4993760"/>
            <a:ext cx="5867400" cy="522288"/>
          </a:xfrm>
        </p:spPr>
        <p:txBody>
          <a:bodyPr anchor="ctr"/>
          <a:lstStyle>
            <a:lvl1pPr algn="l">
              <a:buNone/>
              <a:defRPr sz="2000" b="1"/>
            </a:lvl1pPr>
          </a:lstStyle>
          <a:p>
            <a:r>
              <a:rPr kumimoji="0" lang="tr-TR" smtClean="0"/>
              <a:t>Asıl başlık stili için tıklatın</a:t>
            </a:r>
            <a:endParaRPr kumimoji="0" lang="en-US"/>
          </a:p>
        </p:txBody>
      </p:sp>
      <p:sp>
        <p:nvSpPr>
          <p:cNvPr id="26" name="Metin Yer Tutucusu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Düz Bağlayıcı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Metin Yer Tutucusu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1" name="Veri Yer Tutucusu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A23720DD-5B6D-40BF-8493-A6B52D484E6B}" type="datetimeFigureOut">
              <a:rPr lang="tr-TR" smtClean="0"/>
              <a:pPr/>
              <a:t>16.11.2018</a:t>
            </a:fld>
            <a:endParaRPr lang="tr-TR"/>
          </a:p>
        </p:txBody>
      </p:sp>
      <p:sp>
        <p:nvSpPr>
          <p:cNvPr id="28" name="Altbilgi Yer Tutucusu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tr-TR"/>
          </a:p>
        </p:txBody>
      </p:sp>
      <p:sp>
        <p:nvSpPr>
          <p:cNvPr id="5" name="Slayt Numarası Yer Tutucusu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F302176B-0E47-46AC-8F43-DAB4B8A37D06}" type="slidenum">
              <a:rPr lang="tr-TR" smtClean="0"/>
              <a:pPr/>
              <a:t>‹#›</a:t>
            </a:fld>
            <a:endParaRPr lang="tr-TR"/>
          </a:p>
        </p:txBody>
      </p:sp>
      <p:sp>
        <p:nvSpPr>
          <p:cNvPr id="10" name="Başlık Yer Tutucusu 9"/>
          <p:cNvSpPr>
            <a:spLocks noGrp="1"/>
          </p:cNvSpPr>
          <p:nvPr>
            <p:ph type="title"/>
          </p:nvPr>
        </p:nvSpPr>
        <p:spPr>
          <a:xfrm>
            <a:off x="304800" y="457200"/>
            <a:ext cx="8686800" cy="838200"/>
          </a:xfrm>
          <a:prstGeom prst="rect">
            <a:avLst/>
          </a:prstGeom>
        </p:spPr>
        <p:txBody>
          <a:bodyPr vert="horz" anchor="ctr">
            <a:normAutofit/>
          </a:bodyPr>
          <a:lstStyle/>
          <a:p>
            <a:r>
              <a:rPr kumimoji="0" lang="tr-TR" smtClean="0"/>
              <a:t>Asıl başlık stili için tıklatın</a:t>
            </a:r>
            <a:endParaRPr kumimoji="0" lang="en-US"/>
          </a:p>
        </p:txBody>
      </p:sp>
      <p:sp>
        <p:nvSpPr>
          <p:cNvPr id="9" name="Düz Bağlayıcı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Düz Bağlayıcı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251520" y="908720"/>
            <a:ext cx="8587680" cy="5167067"/>
          </a:xfrm>
          <a:solidFill>
            <a:srgbClr val="FFC000"/>
          </a:solidFill>
        </p:spPr>
        <p:txBody>
          <a:bodyPr>
            <a:normAutofit/>
          </a:bodyPr>
          <a:lstStyle/>
          <a:p>
            <a:pPr algn="ctr"/>
            <a:r>
              <a:rPr lang="tr-TR" b="1" dirty="0" smtClean="0"/>
              <a:t> </a:t>
            </a:r>
            <a:br>
              <a:rPr lang="tr-TR" b="1" dirty="0" smtClean="0"/>
            </a:br>
            <a:r>
              <a:rPr lang="tr-TR" b="1" dirty="0"/>
              <a:t> </a:t>
            </a:r>
            <a:r>
              <a:rPr lang="tr-TR" b="1" dirty="0" smtClean="0"/>
              <a:t> </a:t>
            </a:r>
            <a:br>
              <a:rPr lang="tr-TR" b="1" dirty="0" smtClean="0"/>
            </a:br>
            <a:r>
              <a:rPr lang="tr-TR" sz="4800" b="1" dirty="0" smtClean="0">
                <a:solidFill>
                  <a:srgbClr val="7030A0"/>
                </a:solidFill>
                <a:latin typeface="Arial" panose="020B0604020202020204" pitchFamily="34" charset="0"/>
                <a:cs typeface="Arial" panose="020B0604020202020204" pitchFamily="34" charset="0"/>
              </a:rPr>
              <a:t>MESLEKİ GELİŞİM SÜRECİNDE KENDİMİZİ TANIMANIN ÖNEMİ</a:t>
            </a:r>
            <a:endParaRPr lang="tr-TR" sz="4800" dirty="0">
              <a:solidFill>
                <a:srgbClr val="7030A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24877981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23528" y="1052736"/>
            <a:ext cx="8668072" cy="5027389"/>
          </a:xfrm>
          <a:solidFill>
            <a:srgbClr val="FFC000"/>
          </a:solidFill>
        </p:spPr>
        <p:txBody>
          <a:bodyPr/>
          <a:lstStyle/>
          <a:p>
            <a:pPr algn="ctr"/>
            <a:endParaRPr lang="tr-TR" b="1" dirty="0" smtClean="0">
              <a:latin typeface="Arial" panose="020B0604020202020204" pitchFamily="34" charset="0"/>
              <a:cs typeface="Arial" panose="020B0604020202020204" pitchFamily="34" charset="0"/>
            </a:endParaRPr>
          </a:p>
          <a:p>
            <a:pPr algn="ctr"/>
            <a:endParaRPr lang="tr-TR" b="1" dirty="0">
              <a:latin typeface="Arial" panose="020B0604020202020204" pitchFamily="34" charset="0"/>
              <a:cs typeface="Arial" panose="020B0604020202020204" pitchFamily="34" charset="0"/>
            </a:endParaRPr>
          </a:p>
          <a:p>
            <a:pPr marL="0" indent="0" algn="ctr">
              <a:buNone/>
            </a:pPr>
            <a:r>
              <a:rPr lang="tr-TR" b="1" dirty="0" smtClean="0">
                <a:latin typeface="Arial" panose="020B0604020202020204" pitchFamily="34" charset="0"/>
                <a:cs typeface="Arial" panose="020B0604020202020204" pitchFamily="34" charset="0"/>
              </a:rPr>
              <a:t> Bazılarımız </a:t>
            </a:r>
            <a:r>
              <a:rPr lang="tr-TR" b="1" dirty="0">
                <a:latin typeface="Arial" panose="020B0604020202020204" pitchFamily="34" charset="0"/>
                <a:cs typeface="Arial" panose="020B0604020202020204" pitchFamily="34" charset="0"/>
              </a:rPr>
              <a:t>spora yetenekliyken, bazılarımız sayısal konularda daha yeteneklidir. Kimimiz sanatta, kimimizse yabancı dil öğrenme konusunda daha yeteneklidir</a:t>
            </a:r>
            <a:r>
              <a:rPr lang="tr-TR" b="1" dirty="0" smtClean="0">
                <a:latin typeface="Arial" panose="020B0604020202020204" pitchFamily="34" charset="0"/>
                <a:cs typeface="Arial" panose="020B0604020202020204" pitchFamily="34" charset="0"/>
              </a:rPr>
              <a:t>..</a:t>
            </a:r>
            <a:endParaRPr lang="tr-TR" b="1" dirty="0">
              <a:latin typeface="Arial" panose="020B0604020202020204" pitchFamily="34" charset="0"/>
              <a:cs typeface="Arial" panose="020B0604020202020204" pitchFamily="34" charset="0"/>
            </a:endParaRPr>
          </a:p>
          <a:p>
            <a:pPr algn="ctr"/>
            <a:endParaRPr lang="tr-TR" b="1" dirty="0"/>
          </a:p>
        </p:txBody>
      </p:sp>
    </p:spTree>
    <p:extLst>
      <p:ext uri="{BB962C8B-B14F-4D97-AF65-F5344CB8AC3E}">
        <p14:creationId xmlns:p14="http://schemas.microsoft.com/office/powerpoint/2010/main" xmlns="" val="32027374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23528" y="1052736"/>
            <a:ext cx="8668072" cy="5027389"/>
          </a:xfrm>
          <a:solidFill>
            <a:srgbClr val="FFC000"/>
          </a:solidFill>
        </p:spPr>
        <p:txBody>
          <a:bodyPr/>
          <a:lstStyle/>
          <a:p>
            <a:pPr algn="ctr"/>
            <a:endParaRPr lang="tr-TR" b="1" dirty="0" smtClean="0">
              <a:latin typeface="Arial" panose="020B0604020202020204" pitchFamily="34" charset="0"/>
              <a:cs typeface="Arial" panose="020B0604020202020204" pitchFamily="34" charset="0"/>
            </a:endParaRPr>
          </a:p>
          <a:p>
            <a:pPr algn="ctr"/>
            <a:r>
              <a:rPr lang="tr-TR" b="1" dirty="0" smtClean="0">
                <a:latin typeface="Arial" panose="020B0604020202020204" pitchFamily="34" charset="0"/>
                <a:cs typeface="Arial" panose="020B0604020202020204" pitchFamily="34" charset="0"/>
              </a:rPr>
              <a:t>Sahip </a:t>
            </a:r>
            <a:r>
              <a:rPr lang="tr-TR" b="1" dirty="0">
                <a:latin typeface="Arial" panose="020B0604020202020204" pitchFamily="34" charset="0"/>
                <a:cs typeface="Arial" panose="020B0604020202020204" pitchFamily="34" charset="0"/>
              </a:rPr>
              <a:t>olduğumuz yetenekler, yöneleceğimiz meslekle eşleştiği zaman mesleğimizde hem daha başarılı, hem daha mutlu oluruz</a:t>
            </a:r>
            <a:endParaRPr lang="tr-TR" dirty="0"/>
          </a:p>
        </p:txBody>
      </p:sp>
    </p:spTree>
    <p:extLst>
      <p:ext uri="{BB962C8B-B14F-4D97-AF65-F5344CB8AC3E}">
        <p14:creationId xmlns:p14="http://schemas.microsoft.com/office/powerpoint/2010/main" xmlns="" val="31163505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1520" y="980728"/>
            <a:ext cx="8740080" cy="5099397"/>
          </a:xfrm>
          <a:solidFill>
            <a:srgbClr val="FFC000"/>
          </a:solidFill>
        </p:spPr>
        <p:txBody>
          <a:bodyPr>
            <a:normAutofit/>
          </a:bodyPr>
          <a:lstStyle/>
          <a:p>
            <a:endParaRPr lang="tr-TR" b="1" dirty="0" smtClean="0">
              <a:latin typeface="Arial" panose="020B0604020202020204" pitchFamily="34" charset="0"/>
              <a:cs typeface="Arial" panose="020B0604020202020204" pitchFamily="34" charset="0"/>
            </a:endParaRPr>
          </a:p>
          <a:p>
            <a:endParaRPr lang="tr-TR" b="1" dirty="0">
              <a:latin typeface="Arial" panose="020B0604020202020204" pitchFamily="34" charset="0"/>
              <a:cs typeface="Arial" panose="020B0604020202020204" pitchFamily="34" charset="0"/>
            </a:endParaRPr>
          </a:p>
          <a:p>
            <a:r>
              <a:rPr lang="tr-TR" b="1" dirty="0" smtClean="0">
                <a:latin typeface="Arial" panose="020B0604020202020204" pitchFamily="34" charset="0"/>
                <a:cs typeface="Arial" panose="020B0604020202020204" pitchFamily="34" charset="0"/>
              </a:rPr>
              <a:t>Seçtiğimiz </a:t>
            </a:r>
            <a:r>
              <a:rPr lang="tr-TR" b="1" dirty="0">
                <a:latin typeface="Arial" panose="020B0604020202020204" pitchFamily="34" charset="0"/>
                <a:cs typeface="Arial" panose="020B0604020202020204" pitchFamily="34" charset="0"/>
              </a:rPr>
              <a:t>meslek, sadece ilgi ve yeteneklerimizle örtüştüğü kadar önem verdiğimiz</a:t>
            </a:r>
            <a:r>
              <a:rPr lang="tr-TR" b="1" dirty="0">
                <a:solidFill>
                  <a:srgbClr val="7030A0"/>
                </a:solidFill>
                <a:latin typeface="Arial" panose="020B0604020202020204" pitchFamily="34" charset="0"/>
                <a:cs typeface="Arial" panose="020B0604020202020204" pitchFamily="34" charset="0"/>
              </a:rPr>
              <a:t> değerlerimizle</a:t>
            </a:r>
            <a:r>
              <a:rPr lang="tr-TR" b="1" dirty="0">
                <a:latin typeface="Arial" panose="020B0604020202020204" pitchFamily="34" charset="0"/>
                <a:cs typeface="Arial" panose="020B0604020202020204" pitchFamily="34" charset="0"/>
              </a:rPr>
              <a:t> de tutarlı olmalıdır.</a:t>
            </a:r>
          </a:p>
          <a:p>
            <a:endParaRPr lang="tr-TR" dirty="0"/>
          </a:p>
        </p:txBody>
      </p:sp>
    </p:spTree>
    <p:extLst>
      <p:ext uri="{BB962C8B-B14F-4D97-AF65-F5344CB8AC3E}">
        <p14:creationId xmlns:p14="http://schemas.microsoft.com/office/powerpoint/2010/main" xmlns="" val="114676551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1520" y="1052736"/>
            <a:ext cx="8740080" cy="5027389"/>
          </a:xfrm>
          <a:solidFill>
            <a:srgbClr val="FFC000"/>
          </a:solidFill>
        </p:spPr>
        <p:txBody>
          <a:bodyPr/>
          <a:lstStyle/>
          <a:p>
            <a:pPr algn="ctr"/>
            <a:endParaRPr lang="tr-TR" b="1" dirty="0" smtClean="0">
              <a:latin typeface="Arial" panose="020B0604020202020204" pitchFamily="34" charset="0"/>
              <a:cs typeface="Arial" panose="020B0604020202020204" pitchFamily="34" charset="0"/>
            </a:endParaRPr>
          </a:p>
          <a:p>
            <a:pPr algn="ctr"/>
            <a:r>
              <a:rPr lang="tr-TR" b="1" dirty="0" smtClean="0">
                <a:latin typeface="Arial" panose="020B0604020202020204" pitchFamily="34" charset="0"/>
                <a:cs typeface="Arial" panose="020B0604020202020204" pitchFamily="34" charset="0"/>
              </a:rPr>
              <a:t>Bazıları için iş hayatında parasal kazanç, toplumda saygın bir konuma sahip olmak daha önemliyken, bazıları için de aile hayatına zaman ayırmak önceliklidir.</a:t>
            </a:r>
          </a:p>
          <a:p>
            <a:endParaRPr lang="tr-TR" dirty="0"/>
          </a:p>
        </p:txBody>
      </p:sp>
    </p:spTree>
    <p:extLst>
      <p:ext uri="{BB962C8B-B14F-4D97-AF65-F5344CB8AC3E}">
        <p14:creationId xmlns:p14="http://schemas.microsoft.com/office/powerpoint/2010/main" xmlns="" val="36995558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1520" y="1124744"/>
            <a:ext cx="8740080" cy="4955381"/>
          </a:xfrm>
          <a:solidFill>
            <a:srgbClr val="FFC000"/>
          </a:solidFill>
        </p:spPr>
        <p:txBody>
          <a:bodyPr/>
          <a:lstStyle/>
          <a:p>
            <a:pPr algn="ctr"/>
            <a:endParaRPr lang="tr-TR" b="1" dirty="0" smtClean="0">
              <a:latin typeface="Arial" panose="020B0604020202020204" pitchFamily="34" charset="0"/>
              <a:cs typeface="Arial" panose="020B0604020202020204" pitchFamily="34" charset="0"/>
            </a:endParaRPr>
          </a:p>
          <a:p>
            <a:pPr algn="ctr"/>
            <a:r>
              <a:rPr lang="tr-TR" b="1" dirty="0" smtClean="0">
                <a:latin typeface="Arial" panose="020B0604020202020204" pitchFamily="34" charset="0"/>
                <a:cs typeface="Arial" panose="020B0604020202020204" pitchFamily="34" charset="0"/>
              </a:rPr>
              <a:t>Meslek </a:t>
            </a:r>
            <a:r>
              <a:rPr lang="tr-TR" b="1" dirty="0">
                <a:latin typeface="Arial" panose="020B0604020202020204" pitchFamily="34" charset="0"/>
                <a:cs typeface="Arial" panose="020B0604020202020204" pitchFamily="34" charset="0"/>
              </a:rPr>
              <a:t>seçimi yaparken, seçeceğimiz mesleğin değerlerimizi destekleyecek özelliklere sahip olması,  işimizi yaparken daha fazla verim almamızı ve mutlu olmamızı sağlar.</a:t>
            </a:r>
          </a:p>
          <a:p>
            <a:endParaRPr lang="tr-TR" dirty="0"/>
          </a:p>
        </p:txBody>
      </p:sp>
    </p:spTree>
    <p:extLst>
      <p:ext uri="{BB962C8B-B14F-4D97-AF65-F5344CB8AC3E}">
        <p14:creationId xmlns:p14="http://schemas.microsoft.com/office/powerpoint/2010/main" xmlns="" val="7077407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251520" y="260648"/>
            <a:ext cx="8740080" cy="1034752"/>
          </a:xfrm>
        </p:spPr>
        <p:txBody>
          <a:bodyPr>
            <a:normAutofit/>
          </a:bodyPr>
          <a:lstStyle/>
          <a:p>
            <a:r>
              <a:rPr lang="tr-TR" b="1" dirty="0" smtClean="0">
                <a:solidFill>
                  <a:srgbClr val="7030A0"/>
                </a:solidFill>
                <a:latin typeface="Arial" panose="020B0604020202020204" pitchFamily="34" charset="0"/>
                <a:cs typeface="Arial" panose="020B0604020202020204" pitchFamily="34" charset="0"/>
              </a:rPr>
              <a:t>MESLEK SEÇİMİ NEDEN ÖNEMLİDİR?</a:t>
            </a:r>
            <a:endParaRPr lang="tr-TR" b="1" dirty="0">
              <a:solidFill>
                <a:srgbClr val="7030A0"/>
              </a:solidFill>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a:xfrm>
            <a:off x="323528" y="1340768"/>
            <a:ext cx="8668072" cy="4739357"/>
          </a:xfrm>
          <a:solidFill>
            <a:srgbClr val="FFC000"/>
          </a:solidFill>
        </p:spPr>
        <p:txBody>
          <a:bodyPr>
            <a:normAutofit/>
          </a:bodyPr>
          <a:lstStyle/>
          <a:p>
            <a:pPr algn="ctr"/>
            <a:endParaRPr lang="tr-TR" dirty="0" smtClean="0">
              <a:solidFill>
                <a:schemeClr val="tx1"/>
              </a:solidFill>
              <a:latin typeface="Arial" panose="020B0604020202020204" pitchFamily="34" charset="0"/>
              <a:cs typeface="Arial" panose="020B0604020202020204" pitchFamily="34" charset="0"/>
            </a:endParaRPr>
          </a:p>
          <a:p>
            <a:pPr algn="ctr"/>
            <a:r>
              <a:rPr lang="tr-TR" dirty="0" smtClean="0">
                <a:solidFill>
                  <a:schemeClr val="tx1"/>
                </a:solidFill>
                <a:latin typeface="Arial" panose="020B0604020202020204" pitchFamily="34" charset="0"/>
                <a:cs typeface="Arial" panose="020B0604020202020204" pitchFamily="34" charset="0"/>
              </a:rPr>
              <a:t>Meslek </a:t>
            </a:r>
            <a:r>
              <a:rPr lang="tr-TR" dirty="0">
                <a:solidFill>
                  <a:schemeClr val="tx1"/>
                </a:solidFill>
                <a:latin typeface="Arial" panose="020B0604020202020204" pitchFamily="34" charset="0"/>
                <a:cs typeface="Arial" panose="020B0604020202020204" pitchFamily="34" charset="0"/>
              </a:rPr>
              <a:t>seçimi, yaşamımızda aldığımız önemli kararlardan biridir. </a:t>
            </a:r>
            <a:r>
              <a:rPr lang="tr-TR" dirty="0" smtClean="0">
                <a:solidFill>
                  <a:schemeClr val="tx1"/>
                </a:solidFill>
                <a:latin typeface="Arial" panose="020B0604020202020204" pitchFamily="34" charset="0"/>
                <a:cs typeface="Arial" panose="020B0604020202020204" pitchFamily="34" charset="0"/>
              </a:rPr>
              <a:t>Meslek </a:t>
            </a:r>
            <a:r>
              <a:rPr lang="tr-TR" dirty="0">
                <a:solidFill>
                  <a:schemeClr val="tx1"/>
                </a:solidFill>
                <a:latin typeface="Arial" panose="020B0604020202020204" pitchFamily="34" charset="0"/>
                <a:cs typeface="Arial" panose="020B0604020202020204" pitchFamily="34" charset="0"/>
              </a:rPr>
              <a:t>seçimi sadece ne iş yapılacağı ile değil aynı zamanda nasıl bir yaşam sürüleceği ile de ilgilidir. </a:t>
            </a:r>
          </a:p>
        </p:txBody>
      </p:sp>
      <p:sp>
        <p:nvSpPr>
          <p:cNvPr id="5" name="Rectangle 2"/>
          <p:cNvSpPr>
            <a:spLocks noChangeArrowheads="1"/>
          </p:cNvSpPr>
          <p:nvPr/>
        </p:nvSpPr>
        <p:spPr bwMode="auto">
          <a:xfrm>
            <a:off x="2352675" y="1600200"/>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1800" b="0" i="0" u="none" strike="noStrike" cap="none" normalizeH="0" baseline="0" smtClean="0">
                <a:ln>
                  <a:noFill/>
                </a:ln>
                <a:solidFill>
                  <a:schemeClr val="tx1"/>
                </a:solidFill>
                <a:effectLst/>
                <a:latin typeface="Arial" pitchFamily="34" charset="0"/>
                <a:cs typeface="Arial" pitchFamily="34" charset="0"/>
              </a:rPr>
              <a:t/>
            </a:r>
            <a:br>
              <a:rPr kumimoji="0" lang="tr-TR" altLang="tr-TR" sz="1800" b="0" i="0" u="none" strike="noStrike" cap="none" normalizeH="0" baseline="0" smtClean="0">
                <a:ln>
                  <a:noFill/>
                </a:ln>
                <a:solidFill>
                  <a:schemeClr val="tx1"/>
                </a:solidFill>
                <a:effectLst/>
                <a:latin typeface="Arial" pitchFamily="34" charset="0"/>
                <a:cs typeface="Arial" pitchFamily="34" charset="0"/>
              </a:rPr>
            </a:br>
            <a:endParaRPr kumimoji="0" lang="tr-TR" altLang="tr-TR"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xmlns="" val="218075153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1520" y="1124744"/>
            <a:ext cx="8740080" cy="4955381"/>
          </a:xfrm>
          <a:solidFill>
            <a:srgbClr val="FFC000"/>
          </a:solidFill>
        </p:spPr>
        <p:txBody>
          <a:bodyPr/>
          <a:lstStyle/>
          <a:p>
            <a:endParaRPr lang="tr-TR" dirty="0" smtClean="0">
              <a:solidFill>
                <a:schemeClr val="tx1"/>
              </a:solidFill>
              <a:latin typeface="Arial" panose="020B0604020202020204" pitchFamily="34" charset="0"/>
              <a:cs typeface="Arial" panose="020B0604020202020204" pitchFamily="34" charset="0"/>
            </a:endParaRPr>
          </a:p>
          <a:p>
            <a:pPr marL="0" indent="0" algn="ctr">
              <a:buNone/>
            </a:pPr>
            <a:r>
              <a:rPr lang="tr-TR" dirty="0" smtClean="0">
                <a:solidFill>
                  <a:schemeClr val="tx1"/>
                </a:solidFill>
                <a:latin typeface="Arial" panose="020B0604020202020204" pitchFamily="34" charset="0"/>
                <a:cs typeface="Arial" panose="020B0604020202020204" pitchFamily="34" charset="0"/>
              </a:rPr>
              <a:t>Bireyin </a:t>
            </a:r>
            <a:r>
              <a:rPr lang="tr-TR" dirty="0">
                <a:solidFill>
                  <a:schemeClr val="tx1"/>
                </a:solidFill>
                <a:latin typeface="Arial" panose="020B0604020202020204" pitchFamily="34" charset="0"/>
                <a:cs typeface="Arial" panose="020B0604020202020204" pitchFamily="34" charset="0"/>
              </a:rPr>
              <a:t>seçtiği meslek gelecekteki yaşam standardını, tarzını ve sosyal yaşantılarını belirleyici bir rol oynamaktadır</a:t>
            </a:r>
            <a:endParaRPr lang="tr-TR" dirty="0"/>
          </a:p>
        </p:txBody>
      </p:sp>
    </p:spTree>
    <p:extLst>
      <p:ext uri="{BB962C8B-B14F-4D97-AF65-F5344CB8AC3E}">
        <p14:creationId xmlns:p14="http://schemas.microsoft.com/office/powerpoint/2010/main" xmlns="" val="4538958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980728"/>
            <a:ext cx="8596064" cy="5099397"/>
          </a:xfrm>
          <a:solidFill>
            <a:srgbClr val="FFC000"/>
          </a:solidFill>
        </p:spPr>
        <p:txBody>
          <a:bodyPr/>
          <a:lstStyle/>
          <a:p>
            <a:pPr algn="ctr"/>
            <a:endParaRPr lang="tr-TR" dirty="0" smtClean="0">
              <a:solidFill>
                <a:schemeClr val="tx1"/>
              </a:solidFill>
              <a:latin typeface="Arial" panose="020B0604020202020204" pitchFamily="34" charset="0"/>
              <a:cs typeface="Arial" panose="020B0604020202020204" pitchFamily="34" charset="0"/>
            </a:endParaRPr>
          </a:p>
          <a:p>
            <a:pPr algn="ctr"/>
            <a:r>
              <a:rPr lang="tr-TR" dirty="0" smtClean="0">
                <a:solidFill>
                  <a:schemeClr val="tx1"/>
                </a:solidFill>
                <a:latin typeface="Arial" panose="020B0604020202020204" pitchFamily="34" charset="0"/>
                <a:cs typeface="Arial" panose="020B0604020202020204" pitchFamily="34" charset="0"/>
              </a:rPr>
              <a:t>Mesleğe </a:t>
            </a:r>
            <a:r>
              <a:rPr lang="tr-TR" dirty="0">
                <a:solidFill>
                  <a:schemeClr val="tx1"/>
                </a:solidFill>
                <a:latin typeface="Arial" panose="020B0604020202020204" pitchFamily="34" charset="0"/>
                <a:cs typeface="Arial" panose="020B0604020202020204" pitchFamily="34" charset="0"/>
              </a:rPr>
              <a:t>adım attıktan sonraki </a:t>
            </a:r>
            <a:endParaRPr lang="tr-TR" dirty="0" smtClean="0">
              <a:solidFill>
                <a:schemeClr val="tx1"/>
              </a:solidFill>
              <a:latin typeface="Arial" panose="020B0604020202020204" pitchFamily="34" charset="0"/>
              <a:cs typeface="Arial" panose="020B0604020202020204" pitchFamily="34" charset="0"/>
            </a:endParaRPr>
          </a:p>
          <a:p>
            <a:pPr marL="0" indent="0" algn="ctr">
              <a:buNone/>
            </a:pPr>
            <a:r>
              <a:rPr lang="tr-TR" dirty="0" err="1" smtClean="0">
                <a:solidFill>
                  <a:schemeClr val="tx1"/>
                </a:solidFill>
                <a:latin typeface="Arial" panose="020B0604020202020204" pitchFamily="34" charset="0"/>
                <a:cs typeface="Arial" panose="020B0604020202020204" pitchFamily="34" charset="0"/>
              </a:rPr>
              <a:t>yaşam,genellikle,seçilen</a:t>
            </a:r>
            <a:r>
              <a:rPr lang="tr-TR" dirty="0" smtClean="0">
                <a:solidFill>
                  <a:schemeClr val="tx1"/>
                </a:solidFill>
                <a:latin typeface="Arial" panose="020B0604020202020204" pitchFamily="34" charset="0"/>
                <a:cs typeface="Arial" panose="020B0604020202020204" pitchFamily="34" charset="0"/>
              </a:rPr>
              <a:t> </a:t>
            </a:r>
            <a:r>
              <a:rPr lang="tr-TR" dirty="0">
                <a:solidFill>
                  <a:schemeClr val="tx1"/>
                </a:solidFill>
                <a:latin typeface="Arial" panose="020B0604020202020204" pitchFamily="34" charset="0"/>
                <a:cs typeface="Arial" panose="020B0604020202020204" pitchFamily="34" charset="0"/>
              </a:rPr>
              <a:t>meslek çevresinde gelişir.</a:t>
            </a:r>
            <a:endParaRPr lang="tr-TR" dirty="0"/>
          </a:p>
        </p:txBody>
      </p:sp>
    </p:spTree>
    <p:extLst>
      <p:ext uri="{BB962C8B-B14F-4D97-AF65-F5344CB8AC3E}">
        <p14:creationId xmlns:p14="http://schemas.microsoft.com/office/powerpoint/2010/main" xmlns="" val="14744451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95536" y="457200"/>
            <a:ext cx="8596064" cy="955576"/>
          </a:xfrm>
        </p:spPr>
        <p:txBody>
          <a:bodyPr/>
          <a:lstStyle/>
          <a:p>
            <a:r>
              <a:rPr lang="tr-TR" b="1" dirty="0" smtClean="0">
                <a:solidFill>
                  <a:srgbClr val="7030A0"/>
                </a:solidFill>
                <a:latin typeface="Arial" panose="020B0604020202020204" pitchFamily="34" charset="0"/>
                <a:cs typeface="Arial" panose="020B0604020202020204" pitchFamily="34" charset="0"/>
              </a:rPr>
              <a:t>NEDEN BİR İŞTE ÇALIŞIRIZ?</a:t>
            </a:r>
            <a:endParaRPr lang="tr-TR" b="1" dirty="0">
              <a:solidFill>
                <a:srgbClr val="7030A0"/>
              </a:solidFill>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a:xfrm>
            <a:off x="251520" y="1412776"/>
            <a:ext cx="8740080" cy="4667349"/>
          </a:xfrm>
          <a:solidFill>
            <a:srgbClr val="FFC000"/>
          </a:solidFill>
        </p:spPr>
        <p:txBody>
          <a:bodyPr/>
          <a:lstStyle/>
          <a:p>
            <a:endParaRPr lang="tr-TR" dirty="0" smtClean="0"/>
          </a:p>
          <a:p>
            <a:endParaRPr lang="tr-TR" dirty="0"/>
          </a:p>
          <a:p>
            <a:pPr marL="0" indent="0">
              <a:buNone/>
            </a:pPr>
            <a:r>
              <a:rPr lang="tr-TR" b="1" dirty="0" smtClean="0">
                <a:latin typeface="Arial" panose="020B0604020202020204" pitchFamily="34" charset="0"/>
                <a:cs typeface="Arial" panose="020B0604020202020204" pitchFamily="34" charset="0"/>
              </a:rPr>
              <a:t>Bir </a:t>
            </a:r>
            <a:r>
              <a:rPr lang="tr-TR" b="1" dirty="0">
                <a:latin typeface="Arial" panose="020B0604020202020204" pitchFamily="34" charset="0"/>
                <a:cs typeface="Arial" panose="020B0604020202020204" pitchFamily="34" charset="0"/>
              </a:rPr>
              <a:t>meslek seçmemizin ve bir işte çalışmamızın pek çok nedeni bulunmaktadır. Bunlardan bazıları şunlardır; </a:t>
            </a:r>
          </a:p>
          <a:p>
            <a:pPr marL="0" indent="0">
              <a:buNone/>
            </a:pPr>
            <a:r>
              <a:rPr lang="tr-TR" dirty="0"/>
              <a:t/>
            </a:r>
            <a:br>
              <a:rPr lang="tr-TR" dirty="0"/>
            </a:br>
            <a:endParaRPr lang="tr-TR" dirty="0"/>
          </a:p>
        </p:txBody>
      </p:sp>
    </p:spTree>
    <p:extLst>
      <p:ext uri="{BB962C8B-B14F-4D97-AF65-F5344CB8AC3E}">
        <p14:creationId xmlns:p14="http://schemas.microsoft.com/office/powerpoint/2010/main" xmlns="" val="131956867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23528" y="980728"/>
            <a:ext cx="8668072" cy="5099397"/>
          </a:xfrm>
          <a:solidFill>
            <a:srgbClr val="FFC000"/>
          </a:solidFill>
        </p:spPr>
        <p:txBody>
          <a:bodyPr>
            <a:normAutofit fontScale="92500" lnSpcReduction="10000"/>
          </a:bodyPr>
          <a:lstStyle/>
          <a:p>
            <a:r>
              <a:rPr lang="tr-TR" b="1" dirty="0">
                <a:latin typeface="Arial" panose="020B0604020202020204" pitchFamily="34" charset="0"/>
                <a:cs typeface="Arial" panose="020B0604020202020204" pitchFamily="34" charset="0"/>
              </a:rPr>
              <a:t>► Yaşamımızı sürdürebilmek için gerekli geliri kazanmak için,</a:t>
            </a:r>
            <a:br>
              <a:rPr lang="tr-TR" b="1" dirty="0">
                <a:latin typeface="Arial" panose="020B0604020202020204" pitchFamily="34" charset="0"/>
                <a:cs typeface="Arial" panose="020B0604020202020204" pitchFamily="34" charset="0"/>
              </a:rPr>
            </a:br>
            <a:r>
              <a:rPr lang="tr-TR" b="1" dirty="0" smtClean="0">
                <a:latin typeface="Arial" panose="020B0604020202020204" pitchFamily="34" charset="0"/>
                <a:cs typeface="Arial" panose="020B0604020202020204" pitchFamily="34" charset="0"/>
              </a:rPr>
              <a:t>►</a:t>
            </a:r>
            <a:r>
              <a:rPr lang="tr-TR" b="1" dirty="0">
                <a:latin typeface="Arial" panose="020B0604020202020204" pitchFamily="34" charset="0"/>
                <a:cs typeface="Arial" panose="020B0604020202020204" pitchFamily="34" charset="0"/>
              </a:rPr>
              <a:t> Kişisel gelişimimiz için, </a:t>
            </a:r>
            <a:br>
              <a:rPr lang="tr-TR" b="1" dirty="0">
                <a:latin typeface="Arial" panose="020B0604020202020204" pitchFamily="34" charset="0"/>
                <a:cs typeface="Arial" panose="020B0604020202020204" pitchFamily="34" charset="0"/>
              </a:rPr>
            </a:br>
            <a:r>
              <a:rPr lang="tr-TR" b="1" dirty="0">
                <a:latin typeface="Arial" panose="020B0604020202020204" pitchFamily="34" charset="0"/>
                <a:cs typeface="Arial" panose="020B0604020202020204" pitchFamily="34" charset="0"/>
              </a:rPr>
              <a:t>Mesleğimiz, ilgilerimiz ve değerlerimiz doğrultusunda yeteneklerimizi kullanarak kendimizi geliştirmemizi ve özgüven sahibi olmamızı sağlar.</a:t>
            </a:r>
            <a:br>
              <a:rPr lang="tr-TR" b="1" dirty="0">
                <a:latin typeface="Arial" panose="020B0604020202020204" pitchFamily="34" charset="0"/>
                <a:cs typeface="Arial" panose="020B0604020202020204" pitchFamily="34" charset="0"/>
              </a:rPr>
            </a:br>
            <a:r>
              <a:rPr lang="tr-TR" b="1" dirty="0">
                <a:latin typeface="Arial" panose="020B0604020202020204" pitchFamily="34" charset="0"/>
                <a:cs typeface="Arial" panose="020B0604020202020204" pitchFamily="34" charset="0"/>
              </a:rPr>
              <a:t>► Bireysel kimliğe sahip olmak için, </a:t>
            </a:r>
            <a:br>
              <a:rPr lang="tr-TR" b="1" dirty="0">
                <a:latin typeface="Arial" panose="020B0604020202020204" pitchFamily="34" charset="0"/>
                <a:cs typeface="Arial" panose="020B0604020202020204" pitchFamily="34" charset="0"/>
              </a:rPr>
            </a:br>
            <a:r>
              <a:rPr lang="tr-TR" b="1" dirty="0">
                <a:latin typeface="Arial" panose="020B0604020202020204" pitchFamily="34" charset="0"/>
                <a:cs typeface="Arial" panose="020B0604020202020204" pitchFamily="34" charset="0"/>
              </a:rPr>
              <a:t>Mesleğimiz ben kimim ve ne iş yapıyorum sorularına cevap bularak bireysel bir kimlik oluşturmamızı sağlar.</a:t>
            </a:r>
          </a:p>
        </p:txBody>
      </p:sp>
    </p:spTree>
    <p:extLst>
      <p:ext uri="{BB962C8B-B14F-4D97-AF65-F5344CB8AC3E}">
        <p14:creationId xmlns:p14="http://schemas.microsoft.com/office/powerpoint/2010/main" xmlns="" val="31250137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1520" y="1124744"/>
            <a:ext cx="8740080" cy="4955381"/>
          </a:xfrm>
          <a:solidFill>
            <a:srgbClr val="FFC000"/>
          </a:solidFill>
        </p:spPr>
        <p:txBody>
          <a:bodyPr>
            <a:normAutofit/>
          </a:bodyPr>
          <a:lstStyle/>
          <a:p>
            <a:endParaRPr lang="tr-TR" b="1" dirty="0" smtClean="0">
              <a:latin typeface="Arial" panose="020B0604020202020204" pitchFamily="34" charset="0"/>
              <a:cs typeface="Arial" panose="020B0604020202020204" pitchFamily="34" charset="0"/>
            </a:endParaRPr>
          </a:p>
          <a:p>
            <a:endParaRPr lang="tr-TR" b="1" dirty="0">
              <a:latin typeface="Arial" panose="020B0604020202020204" pitchFamily="34" charset="0"/>
              <a:cs typeface="Arial" panose="020B0604020202020204" pitchFamily="34" charset="0"/>
            </a:endParaRPr>
          </a:p>
          <a:p>
            <a:pPr algn="ctr"/>
            <a:r>
              <a:rPr lang="tr-TR" b="1" dirty="0" smtClean="0">
                <a:latin typeface="Arial" panose="020B0604020202020204" pitchFamily="34" charset="0"/>
                <a:cs typeface="Arial" panose="020B0604020202020204" pitchFamily="34" charset="0"/>
              </a:rPr>
              <a:t>Her </a:t>
            </a:r>
            <a:r>
              <a:rPr lang="tr-TR" b="1" dirty="0">
                <a:latin typeface="Arial" panose="020B0604020202020204" pitchFamily="34" charset="0"/>
                <a:cs typeface="Arial" panose="020B0604020202020204" pitchFamily="34" charset="0"/>
              </a:rPr>
              <a:t>insanın özellikleri, yapabildikleri, hoşlandıkları ve öncelikleri birbirinden farklıdır. </a:t>
            </a:r>
            <a:br>
              <a:rPr lang="tr-TR" b="1" dirty="0">
                <a:latin typeface="Arial" panose="020B0604020202020204" pitchFamily="34" charset="0"/>
                <a:cs typeface="Arial" panose="020B0604020202020204" pitchFamily="34" charset="0"/>
              </a:rPr>
            </a:br>
            <a:r>
              <a:rPr lang="tr-TR" b="1" dirty="0">
                <a:latin typeface="Arial" panose="020B0604020202020204" pitchFamily="34" charset="0"/>
                <a:cs typeface="Arial" panose="020B0604020202020204" pitchFamily="34" charset="0"/>
              </a:rPr>
              <a:t>   </a:t>
            </a:r>
            <a:br>
              <a:rPr lang="tr-TR" b="1" dirty="0">
                <a:latin typeface="Arial" panose="020B0604020202020204" pitchFamily="34" charset="0"/>
                <a:cs typeface="Arial" panose="020B0604020202020204" pitchFamily="34" charset="0"/>
              </a:rPr>
            </a:br>
            <a:r>
              <a:rPr lang="tr-TR" b="1" dirty="0">
                <a:latin typeface="Arial" panose="020B0604020202020204" pitchFamily="34" charset="0"/>
                <a:cs typeface="Arial" panose="020B0604020202020204" pitchFamily="34" charset="0"/>
              </a:rPr>
              <a:t/>
            </a:r>
            <a:br>
              <a:rPr lang="tr-TR" b="1" dirty="0">
                <a:latin typeface="Arial" panose="020B0604020202020204" pitchFamily="34" charset="0"/>
                <a:cs typeface="Arial" panose="020B0604020202020204" pitchFamily="34" charset="0"/>
              </a:rPr>
            </a:br>
            <a:r>
              <a:rPr lang="tr-TR" b="1" dirty="0">
                <a:latin typeface="Arial" panose="020B0604020202020204" pitchFamily="34" charset="0"/>
                <a:cs typeface="Arial" panose="020B0604020202020204" pitchFamily="34" charset="0"/>
              </a:rPr>
              <a:t/>
            </a:r>
            <a:br>
              <a:rPr lang="tr-TR" b="1" dirty="0">
                <a:latin typeface="Arial" panose="020B0604020202020204" pitchFamily="34" charset="0"/>
                <a:cs typeface="Arial" panose="020B0604020202020204" pitchFamily="34" charset="0"/>
              </a:rPr>
            </a:br>
            <a:r>
              <a:rPr lang="tr-TR" b="1"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xmlns="" val="315011692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1520" y="836712"/>
            <a:ext cx="8740080" cy="5243413"/>
          </a:xfrm>
          <a:solidFill>
            <a:srgbClr val="FFC000"/>
          </a:solidFill>
        </p:spPr>
        <p:txBody>
          <a:bodyPr>
            <a:normAutofit fontScale="85000" lnSpcReduction="10000"/>
          </a:bodyPr>
          <a:lstStyle/>
          <a:p>
            <a:r>
              <a:rPr lang="tr-TR" b="1" dirty="0">
                <a:latin typeface="Arial" panose="020B0604020202020204" pitchFamily="34" charset="0"/>
                <a:cs typeface="Arial" panose="020B0604020202020204" pitchFamily="34" charset="0"/>
              </a:rPr>
              <a:t>► Toplumda statü elde etmek için,</a:t>
            </a:r>
            <a:br>
              <a:rPr lang="tr-TR" b="1" dirty="0">
                <a:latin typeface="Arial" panose="020B0604020202020204" pitchFamily="34" charset="0"/>
                <a:cs typeface="Arial" panose="020B0604020202020204" pitchFamily="34" charset="0"/>
              </a:rPr>
            </a:br>
            <a:r>
              <a:rPr lang="tr-TR" b="1" dirty="0">
                <a:latin typeface="Arial" panose="020B0604020202020204" pitchFamily="34" charset="0"/>
                <a:cs typeface="Arial" panose="020B0604020202020204" pitchFamily="34" charset="0"/>
              </a:rPr>
              <a:t>Mesleğimiz bizim toplumdaki konumumuzu ve toplumsal saygınlığımızı belirler. </a:t>
            </a:r>
            <a:br>
              <a:rPr lang="tr-TR" b="1" dirty="0">
                <a:latin typeface="Arial" panose="020B0604020202020204" pitchFamily="34" charset="0"/>
                <a:cs typeface="Arial" panose="020B0604020202020204" pitchFamily="34" charset="0"/>
              </a:rPr>
            </a:br>
            <a:r>
              <a:rPr lang="tr-TR" b="1" dirty="0">
                <a:latin typeface="Arial" panose="020B0604020202020204" pitchFamily="34" charset="0"/>
                <a:cs typeface="Arial" panose="020B0604020202020204" pitchFamily="34" charset="0"/>
              </a:rPr>
              <a:t>► Sosyal ilişkilerde bulunmak için,</a:t>
            </a:r>
            <a:br>
              <a:rPr lang="tr-TR" b="1" dirty="0">
                <a:latin typeface="Arial" panose="020B0604020202020204" pitchFamily="34" charset="0"/>
                <a:cs typeface="Arial" panose="020B0604020202020204" pitchFamily="34" charset="0"/>
              </a:rPr>
            </a:br>
            <a:r>
              <a:rPr lang="tr-TR" b="1" dirty="0">
                <a:latin typeface="Arial" panose="020B0604020202020204" pitchFamily="34" charset="0"/>
                <a:cs typeface="Arial" panose="020B0604020202020204" pitchFamily="34" charset="0"/>
              </a:rPr>
              <a:t>Mesleğimiz kimlerle arkadaşlık edeceğimizi, kiminle evleneceğimizi, hangi sosyal etkinliklerde bulunacağımızı, çocuklarımıza nasıl bir eğitim ortamı sağlayacağımızı belirler.</a:t>
            </a:r>
            <a:br>
              <a:rPr lang="tr-TR" b="1" dirty="0">
                <a:latin typeface="Arial" panose="020B0604020202020204" pitchFamily="34" charset="0"/>
                <a:cs typeface="Arial" panose="020B0604020202020204" pitchFamily="34" charset="0"/>
              </a:rPr>
            </a:br>
            <a:r>
              <a:rPr lang="tr-TR" b="1" dirty="0">
                <a:latin typeface="Arial" panose="020B0604020202020204" pitchFamily="34" charset="0"/>
                <a:cs typeface="Arial" panose="020B0604020202020204" pitchFamily="34" charset="0"/>
              </a:rPr>
              <a:t>► Mutlu ve başarılı bir yaşam sürmek için,</a:t>
            </a:r>
            <a:br>
              <a:rPr lang="tr-TR" b="1" dirty="0">
                <a:latin typeface="Arial" panose="020B0604020202020204" pitchFamily="34" charset="0"/>
                <a:cs typeface="Arial" panose="020B0604020202020204" pitchFamily="34" charset="0"/>
              </a:rPr>
            </a:br>
            <a:r>
              <a:rPr lang="tr-TR" b="1" dirty="0">
                <a:latin typeface="Arial" panose="020B0604020202020204" pitchFamily="34" charset="0"/>
                <a:cs typeface="Arial" panose="020B0604020202020204" pitchFamily="34" charset="0"/>
              </a:rPr>
              <a:t>Sevdiğimiz bir meslekte çalışmak beraberinde başarı, mutluluk ve mesleki doyumu da getireceğinden mesleğimiz, monoton bir yaşam yerine dinamik bir yaşam sürmemizi sağlar.</a:t>
            </a:r>
          </a:p>
        </p:txBody>
      </p:sp>
    </p:spTree>
    <p:extLst>
      <p:ext uri="{BB962C8B-B14F-4D97-AF65-F5344CB8AC3E}">
        <p14:creationId xmlns:p14="http://schemas.microsoft.com/office/powerpoint/2010/main" xmlns="" val="44352981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1052736"/>
            <a:ext cx="8219256" cy="4752528"/>
          </a:xfrm>
          <a:solidFill>
            <a:srgbClr val="FFC000"/>
          </a:solidFill>
        </p:spPr>
        <p:txBody>
          <a:bodyPr>
            <a:normAutofit/>
          </a:bodyPr>
          <a:lstStyle/>
          <a:p>
            <a:pPr algn="ctr"/>
            <a:r>
              <a:rPr lang="tr-TR" dirty="0" smtClean="0">
                <a:solidFill>
                  <a:srgbClr val="7030A0"/>
                </a:solidFill>
              </a:rPr>
              <a:t>MESLEK SEÇİMİNDE GÖZ ÖNÜNDE BULUNDURULMASI GEREKEN FAKTÖRLER</a:t>
            </a:r>
            <a:endParaRPr lang="tr-TR" dirty="0">
              <a:solidFill>
                <a:srgbClr val="7030A0"/>
              </a:solidFill>
            </a:endParaRPr>
          </a:p>
        </p:txBody>
      </p:sp>
    </p:spTree>
    <p:extLst>
      <p:ext uri="{BB962C8B-B14F-4D97-AF65-F5344CB8AC3E}">
        <p14:creationId xmlns:p14="http://schemas.microsoft.com/office/powerpoint/2010/main" xmlns="" val="25756024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1520" y="836712"/>
            <a:ext cx="8740080" cy="5243413"/>
          </a:xfrm>
          <a:solidFill>
            <a:srgbClr val="FFC000"/>
          </a:solidFill>
        </p:spPr>
        <p:txBody>
          <a:bodyPr>
            <a:normAutofit fontScale="77500" lnSpcReduction="20000"/>
          </a:bodyPr>
          <a:lstStyle/>
          <a:p>
            <a:r>
              <a:rPr lang="tr-TR" b="1" dirty="0">
                <a:latin typeface="Arial" panose="020B0604020202020204" pitchFamily="34" charset="0"/>
                <a:cs typeface="Arial" panose="020B0604020202020204" pitchFamily="34" charset="0"/>
              </a:rPr>
              <a:t>a. Mesleğimizi seçerken, yapmaktan hoşlandığımız etkinlikleri  ve bulunmayı  tercih ettiğimiz ortamları düşünmeliyiz. </a:t>
            </a:r>
            <a:br>
              <a:rPr lang="tr-TR" b="1" dirty="0">
                <a:latin typeface="Arial" panose="020B0604020202020204" pitchFamily="34" charset="0"/>
                <a:cs typeface="Arial" panose="020B0604020202020204" pitchFamily="34" charset="0"/>
              </a:rPr>
            </a:br>
            <a:r>
              <a:rPr lang="tr-TR" b="1" dirty="0">
                <a:latin typeface="Arial" panose="020B0604020202020204" pitchFamily="34" charset="0"/>
                <a:cs typeface="Arial" panose="020B0604020202020204" pitchFamily="34" charset="0"/>
              </a:rPr>
              <a:t/>
            </a:r>
            <a:br>
              <a:rPr lang="tr-TR" b="1" dirty="0">
                <a:latin typeface="Arial" panose="020B0604020202020204" pitchFamily="34" charset="0"/>
                <a:cs typeface="Arial" panose="020B0604020202020204" pitchFamily="34" charset="0"/>
              </a:rPr>
            </a:br>
            <a:r>
              <a:rPr lang="tr-TR" b="1" dirty="0">
                <a:latin typeface="Arial" panose="020B0604020202020204" pitchFamily="34" charset="0"/>
                <a:cs typeface="Arial" panose="020B0604020202020204" pitchFamily="34" charset="0"/>
              </a:rPr>
              <a:t>► İnsanlarla </a:t>
            </a:r>
            <a:r>
              <a:rPr lang="tr-TR" b="1" dirty="0" err="1">
                <a:latin typeface="Arial" panose="020B0604020202020204" pitchFamily="34" charset="0"/>
                <a:cs typeface="Arial" panose="020B0604020202020204" pitchFamily="34" charset="0"/>
              </a:rPr>
              <a:t>yüzyüze</a:t>
            </a:r>
            <a:r>
              <a:rPr lang="tr-TR" b="1" dirty="0">
                <a:latin typeface="Arial" panose="020B0604020202020204" pitchFamily="34" charset="0"/>
                <a:cs typeface="Arial" panose="020B0604020202020204" pitchFamily="34" charset="0"/>
              </a:rPr>
              <a:t>  çalışmak mı istersiniz? </a:t>
            </a:r>
            <a:br>
              <a:rPr lang="tr-TR" b="1" dirty="0">
                <a:latin typeface="Arial" panose="020B0604020202020204" pitchFamily="34" charset="0"/>
                <a:cs typeface="Arial" panose="020B0604020202020204" pitchFamily="34" charset="0"/>
              </a:rPr>
            </a:br>
            <a:r>
              <a:rPr lang="tr-TR" b="1" dirty="0">
                <a:latin typeface="Arial" panose="020B0604020202020204" pitchFamily="34" charset="0"/>
                <a:cs typeface="Arial" panose="020B0604020202020204" pitchFamily="34" charset="0"/>
              </a:rPr>
              <a:t>► Makinalar ve araçlarla mı çalışmak istersiniz? </a:t>
            </a:r>
            <a:br>
              <a:rPr lang="tr-TR" b="1" dirty="0">
                <a:latin typeface="Arial" panose="020B0604020202020204" pitchFamily="34" charset="0"/>
                <a:cs typeface="Arial" panose="020B0604020202020204" pitchFamily="34" charset="0"/>
              </a:rPr>
            </a:br>
            <a:r>
              <a:rPr lang="tr-TR" b="1" dirty="0">
                <a:latin typeface="Arial" panose="020B0604020202020204" pitchFamily="34" charset="0"/>
                <a:cs typeface="Arial" panose="020B0604020202020204" pitchFamily="34" charset="0"/>
              </a:rPr>
              <a:t>► Kapalı ortamlarda, masa başında mı çalışmak istersiniz? </a:t>
            </a:r>
            <a:br>
              <a:rPr lang="tr-TR" b="1" dirty="0">
                <a:latin typeface="Arial" panose="020B0604020202020204" pitchFamily="34" charset="0"/>
                <a:cs typeface="Arial" panose="020B0604020202020204" pitchFamily="34" charset="0"/>
              </a:rPr>
            </a:br>
            <a:r>
              <a:rPr lang="tr-TR" b="1" dirty="0">
                <a:latin typeface="Arial" panose="020B0604020202020204" pitchFamily="34" charset="0"/>
                <a:cs typeface="Arial" panose="020B0604020202020204" pitchFamily="34" charset="0"/>
              </a:rPr>
              <a:t>► Yalnız başınıza mı çalışmak istersiniz? </a:t>
            </a:r>
            <a:br>
              <a:rPr lang="tr-TR" b="1" dirty="0">
                <a:latin typeface="Arial" panose="020B0604020202020204" pitchFamily="34" charset="0"/>
                <a:cs typeface="Arial" panose="020B0604020202020204" pitchFamily="34" charset="0"/>
              </a:rPr>
            </a:br>
            <a:r>
              <a:rPr lang="tr-TR" b="1" dirty="0">
                <a:latin typeface="Arial" panose="020B0604020202020204" pitchFamily="34" charset="0"/>
                <a:cs typeface="Arial" panose="020B0604020202020204" pitchFamily="34" charset="0"/>
              </a:rPr>
              <a:t>► Hareketli ya da sakin bir işte mi çalışmak istersiniz? </a:t>
            </a:r>
            <a:br>
              <a:rPr lang="tr-TR" b="1" dirty="0">
                <a:latin typeface="Arial" panose="020B0604020202020204" pitchFamily="34" charset="0"/>
                <a:cs typeface="Arial" panose="020B0604020202020204" pitchFamily="34" charset="0"/>
              </a:rPr>
            </a:br>
            <a:r>
              <a:rPr lang="tr-TR" b="1" dirty="0">
                <a:latin typeface="Arial" panose="020B0604020202020204" pitchFamily="34" charset="0"/>
                <a:cs typeface="Arial" panose="020B0604020202020204" pitchFamily="34" charset="0"/>
              </a:rPr>
              <a:t>► Yoksa açık havada çalışmak mı  sizi mutlu eder? </a:t>
            </a:r>
            <a:br>
              <a:rPr lang="tr-TR" b="1" dirty="0">
                <a:latin typeface="Arial" panose="020B0604020202020204" pitchFamily="34" charset="0"/>
                <a:cs typeface="Arial" panose="020B0604020202020204" pitchFamily="34" charset="0"/>
              </a:rPr>
            </a:br>
            <a:r>
              <a:rPr lang="tr-TR" b="1" dirty="0">
                <a:latin typeface="Arial" panose="020B0604020202020204" pitchFamily="34" charset="0"/>
                <a:cs typeface="Arial" panose="020B0604020202020204" pitchFamily="34" charset="0"/>
              </a:rPr>
              <a:t/>
            </a:r>
            <a:br>
              <a:rPr lang="tr-TR" b="1" dirty="0">
                <a:latin typeface="Arial" panose="020B0604020202020204" pitchFamily="34" charset="0"/>
                <a:cs typeface="Arial" panose="020B0604020202020204" pitchFamily="34" charset="0"/>
              </a:rPr>
            </a:br>
            <a:r>
              <a:rPr lang="tr-TR" b="1" dirty="0">
                <a:latin typeface="Arial" panose="020B0604020202020204" pitchFamily="34" charset="0"/>
                <a:cs typeface="Arial" panose="020B0604020202020204" pitchFamily="34" charset="0"/>
              </a:rPr>
              <a:t>Bu ve benzeri soruları kendimize sorarak kendimizi keşfetme yolculuğumuza daha hızlı devam edebiliriz.</a:t>
            </a:r>
          </a:p>
        </p:txBody>
      </p:sp>
    </p:spTree>
    <p:extLst>
      <p:ext uri="{BB962C8B-B14F-4D97-AF65-F5344CB8AC3E}">
        <p14:creationId xmlns:p14="http://schemas.microsoft.com/office/powerpoint/2010/main" xmlns="" val="30854031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23528" y="1052736"/>
            <a:ext cx="8668072" cy="5027389"/>
          </a:xfrm>
          <a:solidFill>
            <a:srgbClr val="FFC000"/>
          </a:solidFill>
        </p:spPr>
        <p:txBody>
          <a:bodyPr/>
          <a:lstStyle/>
          <a:p>
            <a:r>
              <a:rPr lang="tr-TR" dirty="0">
                <a:latin typeface="Arial" panose="020B0604020202020204" pitchFamily="34" charset="0"/>
                <a:cs typeface="Arial" panose="020B0604020202020204" pitchFamily="34" charset="0"/>
              </a:rPr>
              <a:t>b. Mesleğimizi seçerken, ilgilerimizi, yapabildiklerimizi ve bir meslekte önemli gördüğümüz durumları göz önünde bulundurmalıyız. Bu süreçte seçeceğimiz mesleğin ne tür bir eğitim gerektirdiği ve iş bulma fırsatlarını da göz önünde bulundurmalıyız.</a:t>
            </a:r>
          </a:p>
        </p:txBody>
      </p:sp>
    </p:spTree>
    <p:extLst>
      <p:ext uri="{BB962C8B-B14F-4D97-AF65-F5344CB8AC3E}">
        <p14:creationId xmlns:p14="http://schemas.microsoft.com/office/powerpoint/2010/main" xmlns="" val="350910060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23528" y="1124744"/>
            <a:ext cx="8668072" cy="4955381"/>
          </a:xfrm>
          <a:solidFill>
            <a:srgbClr val="FFC000"/>
          </a:solidFill>
        </p:spPr>
        <p:txBody>
          <a:bodyPr/>
          <a:lstStyle/>
          <a:p>
            <a:r>
              <a:rPr lang="tr-TR" b="1" dirty="0">
                <a:latin typeface="Arial" panose="020B0604020202020204" pitchFamily="34" charset="0"/>
                <a:cs typeface="Arial" panose="020B0604020202020204" pitchFamily="34" charset="0"/>
              </a:rPr>
              <a:t>c. Mesleki hedeflerimizi belirlerken ve çevremizdeki fırsatları değerlendirirken, hobilerinizi, katıldığınız eğitim etkinliklerini, kursları vb. konuları göz önünde bulundurmanız </a:t>
            </a:r>
            <a:r>
              <a:rPr lang="tr-TR" b="1" dirty="0" smtClean="0">
                <a:latin typeface="Arial" panose="020B0604020202020204" pitchFamily="34" charset="0"/>
                <a:cs typeface="Arial" panose="020B0604020202020204" pitchFamily="34" charset="0"/>
              </a:rPr>
              <a:t>gerekir.</a:t>
            </a:r>
            <a:endParaRPr lang="tr-TR"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165830360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1520" y="764704"/>
            <a:ext cx="8740080" cy="5315421"/>
          </a:xfrm>
          <a:solidFill>
            <a:srgbClr val="FFC000"/>
          </a:solidFill>
        </p:spPr>
        <p:txBody>
          <a:bodyPr>
            <a:normAutofit fontScale="62500" lnSpcReduction="20000"/>
          </a:bodyPr>
          <a:lstStyle/>
          <a:p>
            <a:r>
              <a:rPr lang="tr-TR" b="1" dirty="0">
                <a:latin typeface="Arial" panose="020B0604020202020204" pitchFamily="34" charset="0"/>
                <a:cs typeface="Arial" panose="020B0604020202020204" pitchFamily="34" charset="0"/>
              </a:rPr>
              <a:t>Belki henüz çalışma deneyimine sahip değilsiniz, belki de çalışmaya uzun süre ara vermiş, işinizi kaybetmiş veya emekli olabilirsiniz. Farklı bir işle yeniden çalışma hayatına dönmek istiyorsanız, yeni beceriler kazanmanız gerekebilir. </a:t>
            </a:r>
            <a:br>
              <a:rPr lang="tr-TR" b="1" dirty="0">
                <a:latin typeface="Arial" panose="020B0604020202020204" pitchFamily="34" charset="0"/>
                <a:cs typeface="Arial" panose="020B0604020202020204" pitchFamily="34" charset="0"/>
              </a:rPr>
            </a:br>
            <a:r>
              <a:rPr lang="tr-TR" b="1" dirty="0">
                <a:latin typeface="Arial" panose="020B0604020202020204" pitchFamily="34" charset="0"/>
                <a:cs typeface="Arial" panose="020B0604020202020204" pitchFamily="34" charset="0"/>
              </a:rPr>
              <a:t/>
            </a:r>
            <a:br>
              <a:rPr lang="tr-TR" b="1" dirty="0">
                <a:latin typeface="Arial" panose="020B0604020202020204" pitchFamily="34" charset="0"/>
                <a:cs typeface="Arial" panose="020B0604020202020204" pitchFamily="34" charset="0"/>
              </a:rPr>
            </a:br>
            <a:r>
              <a:rPr lang="tr-TR" b="1" dirty="0">
                <a:latin typeface="Arial" panose="020B0604020202020204" pitchFamily="34" charset="0"/>
                <a:cs typeface="Arial" panose="020B0604020202020204" pitchFamily="34" charset="0"/>
              </a:rPr>
              <a:t>► Sahip olduğunuz bir takım temel becerileri günlük hayatınızda farklı alanlarda kullanabilirsiniz. Örneğin, kişinin takı yapma hobisi soyut düşünme, yaratıcılık ve el becerisi gerektirirken, kişi bu beceriyi pastacılık alanında da kullanabilir. </a:t>
            </a:r>
            <a:br>
              <a:rPr lang="tr-TR" b="1" dirty="0">
                <a:latin typeface="Arial" panose="020B0604020202020204" pitchFamily="34" charset="0"/>
                <a:cs typeface="Arial" panose="020B0604020202020204" pitchFamily="34" charset="0"/>
              </a:rPr>
            </a:br>
            <a:r>
              <a:rPr lang="tr-TR" b="1" dirty="0">
                <a:latin typeface="Arial" panose="020B0604020202020204" pitchFamily="34" charset="0"/>
                <a:cs typeface="Arial" panose="020B0604020202020204" pitchFamily="34" charset="0"/>
              </a:rPr>
              <a:t/>
            </a:r>
            <a:br>
              <a:rPr lang="tr-TR" b="1" dirty="0">
                <a:latin typeface="Arial" panose="020B0604020202020204" pitchFamily="34" charset="0"/>
                <a:cs typeface="Arial" panose="020B0604020202020204" pitchFamily="34" charset="0"/>
              </a:rPr>
            </a:br>
            <a:r>
              <a:rPr lang="tr-TR" b="1" dirty="0">
                <a:latin typeface="Arial" panose="020B0604020202020204" pitchFamily="34" charset="0"/>
                <a:cs typeface="Arial" panose="020B0604020202020204" pitchFamily="34" charset="0"/>
              </a:rPr>
              <a:t>► Üniversiteden yeni mezun olan bir gencin hiçbir iş deneyimi olmayabilir. Ancak, Üniversitede katıldığı sosyal kulüpler ona ekiple birlikte çalışma, sorumluluk alma, karar verme, problem çözme vb. beceriler kazandırabilir. Bu beceriler de gelecekteki iş yaşamında önemlidir.</a:t>
            </a:r>
            <a:br>
              <a:rPr lang="tr-TR" b="1" dirty="0">
                <a:latin typeface="Arial" panose="020B0604020202020204" pitchFamily="34" charset="0"/>
                <a:cs typeface="Arial" panose="020B0604020202020204" pitchFamily="34" charset="0"/>
              </a:rPr>
            </a:br>
            <a:r>
              <a:rPr lang="tr-TR" b="1" dirty="0">
                <a:latin typeface="Arial" panose="020B0604020202020204" pitchFamily="34" charset="0"/>
                <a:cs typeface="Arial" panose="020B0604020202020204" pitchFamily="34" charset="0"/>
              </a:rPr>
              <a:t/>
            </a:r>
            <a:br>
              <a:rPr lang="tr-TR" b="1" dirty="0">
                <a:latin typeface="Arial" panose="020B0604020202020204" pitchFamily="34" charset="0"/>
                <a:cs typeface="Arial" panose="020B0604020202020204" pitchFamily="34" charset="0"/>
              </a:rPr>
            </a:br>
            <a:r>
              <a:rPr lang="tr-TR" b="1" dirty="0">
                <a:latin typeface="Arial" panose="020B0604020202020204" pitchFamily="34" charset="0"/>
                <a:cs typeface="Arial" panose="020B0604020202020204" pitchFamily="34" charset="0"/>
              </a:rPr>
              <a:t>► Daha önce yaptığınız işler, hobi ve serbest zaman uğraşlarınız, yaptığınız sporlar iş başvurularınızda avantaj sağlayabilir. </a:t>
            </a:r>
          </a:p>
        </p:txBody>
      </p:sp>
    </p:spTree>
    <p:extLst>
      <p:ext uri="{BB962C8B-B14F-4D97-AF65-F5344CB8AC3E}">
        <p14:creationId xmlns:p14="http://schemas.microsoft.com/office/powerpoint/2010/main" xmlns="" val="7766052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a:solidFill>
                  <a:srgbClr val="7030A0"/>
                </a:solidFill>
                <a:latin typeface="Arial" panose="020B0604020202020204" pitchFamily="34" charset="0"/>
                <a:cs typeface="Arial" panose="020B0604020202020204" pitchFamily="34" charset="0"/>
              </a:rPr>
              <a:t>Mesleki Gelişimimizi Planlayalım</a:t>
            </a:r>
            <a:r>
              <a:rPr lang="tr-TR" b="1" dirty="0"/>
              <a:t/>
            </a:r>
            <a:br>
              <a:rPr lang="tr-TR" b="1" dirty="0"/>
            </a:br>
            <a:endParaRPr lang="tr-TR" dirty="0"/>
          </a:p>
        </p:txBody>
      </p:sp>
      <p:sp>
        <p:nvSpPr>
          <p:cNvPr id="5" name="İçerik Yer Tutucusu 4"/>
          <p:cNvSpPr>
            <a:spLocks noGrp="1"/>
          </p:cNvSpPr>
          <p:nvPr>
            <p:ph idx="1"/>
          </p:nvPr>
        </p:nvSpPr>
        <p:spPr>
          <a:xfrm>
            <a:off x="251520" y="1412776"/>
            <a:ext cx="8740080" cy="4667349"/>
          </a:xfrm>
          <a:solidFill>
            <a:srgbClr val="FFC000"/>
          </a:solidFill>
        </p:spPr>
        <p:txBody>
          <a:bodyPr/>
          <a:lstStyle/>
          <a:p>
            <a:endParaRPr lang="tr-TR" dirty="0" smtClean="0"/>
          </a:p>
          <a:p>
            <a:r>
              <a:rPr lang="tr-TR" b="1" dirty="0" smtClean="0">
                <a:latin typeface="Arial" panose="020B0604020202020204" pitchFamily="34" charset="0"/>
                <a:cs typeface="Arial" panose="020B0604020202020204" pitchFamily="34" charset="0"/>
              </a:rPr>
              <a:t>Mesleki </a:t>
            </a:r>
            <a:r>
              <a:rPr lang="tr-TR" b="1" dirty="0">
                <a:latin typeface="Arial" panose="020B0604020202020204" pitchFamily="34" charset="0"/>
                <a:cs typeface="Arial" panose="020B0604020202020204" pitchFamily="34" charset="0"/>
              </a:rPr>
              <a:t>gelişim sürecinde amaç belirlemek ve plan yapmak çok önemlidir. Mesleki gelişimimizi planlarken kısa, orta ve uzun vadeli hedefler belirlememiz amaçlarımıza ulaşmamızı kolaylaştıracaktır</a:t>
            </a:r>
            <a:r>
              <a:rPr lang="tr-TR" b="1" dirty="0" smtClean="0">
                <a:latin typeface="Arial" panose="020B0604020202020204" pitchFamily="34" charset="0"/>
                <a:cs typeface="Arial" panose="020B0604020202020204" pitchFamily="34" charset="0"/>
              </a:rPr>
              <a:t>.</a:t>
            </a:r>
          </a:p>
          <a:p>
            <a:endParaRPr lang="tr-TR" dirty="0"/>
          </a:p>
        </p:txBody>
      </p:sp>
    </p:spTree>
    <p:extLst>
      <p:ext uri="{BB962C8B-B14F-4D97-AF65-F5344CB8AC3E}">
        <p14:creationId xmlns:p14="http://schemas.microsoft.com/office/powerpoint/2010/main" xmlns="" val="37940572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23528" y="764704"/>
            <a:ext cx="8668072" cy="5315421"/>
          </a:xfrm>
          <a:solidFill>
            <a:srgbClr val="FFC000"/>
          </a:solidFill>
        </p:spPr>
        <p:txBody>
          <a:bodyPr>
            <a:normAutofit/>
          </a:bodyPr>
          <a:lstStyle/>
          <a:p>
            <a:r>
              <a:rPr lang="tr-TR" sz="2800" b="1" dirty="0">
                <a:solidFill>
                  <a:srgbClr val="7030A0"/>
                </a:solidFill>
                <a:latin typeface="Arial" panose="020B0604020202020204" pitchFamily="34" charset="0"/>
                <a:cs typeface="Arial" panose="020B0604020202020204" pitchFamily="34" charset="0"/>
              </a:rPr>
              <a:t>Örneğin:</a:t>
            </a:r>
          </a:p>
          <a:p>
            <a:r>
              <a:rPr lang="tr-TR" sz="2800" b="1" dirty="0">
                <a:solidFill>
                  <a:srgbClr val="7030A0"/>
                </a:solidFill>
                <a:latin typeface="Arial" panose="020B0604020202020204" pitchFamily="34" charset="0"/>
                <a:cs typeface="Arial" panose="020B0604020202020204" pitchFamily="34" charset="0"/>
              </a:rPr>
              <a:t>Hedef:</a:t>
            </a:r>
          </a:p>
          <a:p>
            <a:r>
              <a:rPr lang="tr-TR" sz="2800" b="1" dirty="0">
                <a:latin typeface="Arial" panose="020B0604020202020204" pitchFamily="34" charset="0"/>
                <a:cs typeface="Arial" panose="020B0604020202020204" pitchFamily="34" charset="0"/>
              </a:rPr>
              <a:t>Ortaöğretim 10. sınıfta okuyan Pınar gelecekte başarılı, yabancı dil bilen bir bilgisayar mühendisi olmak istiyor.</a:t>
            </a:r>
          </a:p>
          <a:p>
            <a:r>
              <a:rPr lang="tr-TR" sz="2800" b="1" dirty="0">
                <a:latin typeface="Arial" panose="020B0604020202020204" pitchFamily="34" charset="0"/>
                <a:cs typeface="Arial" panose="020B0604020202020204" pitchFamily="34" charset="0"/>
              </a:rPr>
              <a:t>Pınar'ın;</a:t>
            </a:r>
          </a:p>
          <a:p>
            <a:r>
              <a:rPr lang="tr-TR" sz="2800" b="1" dirty="0" smtClean="0">
                <a:latin typeface="Arial" panose="020B0604020202020204" pitchFamily="34" charset="0"/>
                <a:cs typeface="Arial" panose="020B0604020202020204" pitchFamily="34" charset="0"/>
              </a:rPr>
              <a:t>Kısa Vadeli Hedefleri</a:t>
            </a:r>
          </a:p>
          <a:p>
            <a:r>
              <a:rPr lang="tr-TR" sz="2800" b="1" dirty="0" smtClean="0">
                <a:latin typeface="Arial" panose="020B0604020202020204" pitchFamily="34" charset="0"/>
                <a:cs typeface="Arial" panose="020B0604020202020204" pitchFamily="34" charset="0"/>
              </a:rPr>
              <a:t>Orta Vadeli Hedefleri</a:t>
            </a:r>
          </a:p>
          <a:p>
            <a:r>
              <a:rPr lang="tr-TR" sz="2800" b="1" dirty="0" smtClean="0">
                <a:latin typeface="Arial" panose="020B0604020202020204" pitchFamily="34" charset="0"/>
                <a:cs typeface="Arial" panose="020B0604020202020204" pitchFamily="34" charset="0"/>
              </a:rPr>
              <a:t>Uzun Vadeli Hedefleri</a:t>
            </a:r>
            <a:endParaRPr lang="tr-TR" sz="2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278271616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23528" y="836712"/>
            <a:ext cx="8668072" cy="5243413"/>
          </a:xfrm>
          <a:solidFill>
            <a:srgbClr val="FFC000"/>
          </a:solidFill>
        </p:spPr>
        <p:txBody>
          <a:bodyPr/>
          <a:lstStyle/>
          <a:p>
            <a:r>
              <a:rPr lang="tr-TR" dirty="0">
                <a:solidFill>
                  <a:srgbClr val="7030A0"/>
                </a:solidFill>
                <a:latin typeface="Arial" panose="020B0604020202020204" pitchFamily="34" charset="0"/>
                <a:cs typeface="Arial" panose="020B0604020202020204" pitchFamily="34" charset="0"/>
              </a:rPr>
              <a:t>Kısa vadeli hedefler: </a:t>
            </a:r>
            <a:endParaRPr lang="tr-TR" dirty="0" smtClean="0">
              <a:solidFill>
                <a:srgbClr val="7030A0"/>
              </a:solidFill>
              <a:latin typeface="Arial" panose="020B0604020202020204" pitchFamily="34" charset="0"/>
              <a:cs typeface="Arial" panose="020B0604020202020204" pitchFamily="34" charset="0"/>
            </a:endParaRPr>
          </a:p>
          <a:p>
            <a:r>
              <a:rPr lang="tr-TR" dirty="0">
                <a:latin typeface="Arial" panose="020B0604020202020204" pitchFamily="34" charset="0"/>
                <a:cs typeface="Arial" panose="020B0604020202020204" pitchFamily="34" charset="0"/>
              </a:rPr>
              <a:t> ► Ders başarısını artırmaya yönelik çalışmalar planlar ve gerçekleştirir</a:t>
            </a:r>
            <a:br>
              <a:rPr lang="tr-TR" dirty="0">
                <a:latin typeface="Arial" panose="020B0604020202020204" pitchFamily="34" charset="0"/>
                <a:cs typeface="Arial" panose="020B0604020202020204" pitchFamily="34" charset="0"/>
              </a:rPr>
            </a:br>
            <a:r>
              <a:rPr lang="tr-TR" dirty="0">
                <a:latin typeface="Arial" panose="020B0604020202020204" pitchFamily="34" charset="0"/>
                <a:cs typeface="Arial" panose="020B0604020202020204" pitchFamily="34" charset="0"/>
              </a:rPr>
              <a:t> ► Seçmeyi düşündüğü mesleğe temel olabilecek ders dışı etkinlikleri, sosyal etkinlikleri araştırır.</a:t>
            </a:r>
            <a:br>
              <a:rPr lang="tr-TR" dirty="0">
                <a:latin typeface="Arial" panose="020B0604020202020204" pitchFamily="34" charset="0"/>
                <a:cs typeface="Arial" panose="020B0604020202020204" pitchFamily="34" charset="0"/>
              </a:rPr>
            </a:br>
            <a:r>
              <a:rPr lang="tr-TR" dirty="0">
                <a:latin typeface="Arial" panose="020B0604020202020204" pitchFamily="34" charset="0"/>
                <a:cs typeface="Arial" panose="020B0604020202020204" pitchFamily="34" charset="0"/>
              </a:rPr>
              <a:t>► Yabancı dil öğrenebileceği kaynakları araştırır.</a:t>
            </a:r>
          </a:p>
        </p:txBody>
      </p:sp>
    </p:spTree>
    <p:extLst>
      <p:ext uri="{BB962C8B-B14F-4D97-AF65-F5344CB8AC3E}">
        <p14:creationId xmlns:p14="http://schemas.microsoft.com/office/powerpoint/2010/main" xmlns="" val="193871724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23528" y="764704"/>
            <a:ext cx="8668072" cy="5315421"/>
          </a:xfrm>
          <a:solidFill>
            <a:srgbClr val="FFC000"/>
          </a:solidFill>
        </p:spPr>
        <p:txBody>
          <a:bodyPr>
            <a:normAutofit fontScale="92500" lnSpcReduction="20000"/>
          </a:bodyPr>
          <a:lstStyle/>
          <a:p>
            <a:r>
              <a:rPr lang="tr-TR" b="1" dirty="0">
                <a:solidFill>
                  <a:srgbClr val="7030A0"/>
                </a:solidFill>
                <a:latin typeface="Arial" panose="020B0604020202020204" pitchFamily="34" charset="0"/>
                <a:cs typeface="Arial" panose="020B0604020202020204" pitchFamily="34" charset="0"/>
              </a:rPr>
              <a:t>Orta vadeli hedefler</a:t>
            </a:r>
            <a:r>
              <a:rPr lang="tr-TR" b="1" dirty="0" smtClean="0">
                <a:solidFill>
                  <a:srgbClr val="7030A0"/>
                </a:solidFill>
                <a:latin typeface="Arial" panose="020B0604020202020204" pitchFamily="34" charset="0"/>
                <a:cs typeface="Arial" panose="020B0604020202020204" pitchFamily="34" charset="0"/>
              </a:rPr>
              <a:t>:</a:t>
            </a:r>
          </a:p>
          <a:p>
            <a:r>
              <a:rPr lang="tr-TR" b="1" dirty="0">
                <a:latin typeface="Arial" panose="020B0604020202020204" pitchFamily="34" charset="0"/>
                <a:cs typeface="Arial" panose="020B0604020202020204" pitchFamily="34" charset="0"/>
              </a:rPr>
              <a:t>Mesleki gelişimimizde orta vadeli hedefler, uzun vadeli hedeflerimize ulaşmamızı sağlayacak girişimlerimizi ifade eder.</a:t>
            </a:r>
            <a:br>
              <a:rPr lang="tr-TR" b="1" dirty="0">
                <a:latin typeface="Arial" panose="020B0604020202020204" pitchFamily="34" charset="0"/>
                <a:cs typeface="Arial" panose="020B0604020202020204" pitchFamily="34" charset="0"/>
              </a:rPr>
            </a:br>
            <a:r>
              <a:rPr lang="tr-TR" b="1" dirty="0">
                <a:latin typeface="Arial" panose="020B0604020202020204" pitchFamily="34" charset="0"/>
                <a:cs typeface="Arial" panose="020B0604020202020204" pitchFamily="34" charset="0"/>
              </a:rPr>
              <a:t/>
            </a:r>
            <a:br>
              <a:rPr lang="tr-TR" b="1" dirty="0">
                <a:latin typeface="Arial" panose="020B0604020202020204" pitchFamily="34" charset="0"/>
                <a:cs typeface="Arial" panose="020B0604020202020204" pitchFamily="34" charset="0"/>
              </a:rPr>
            </a:br>
            <a:r>
              <a:rPr lang="tr-TR" b="1" dirty="0">
                <a:latin typeface="Arial" panose="020B0604020202020204" pitchFamily="34" charset="0"/>
                <a:cs typeface="Arial" panose="020B0604020202020204" pitchFamily="34" charset="0"/>
              </a:rPr>
              <a:t>►Seçmeyi düşündüğü mesleğin gerektirdiği özellikleri araştırır.</a:t>
            </a:r>
            <a:br>
              <a:rPr lang="tr-TR" b="1" dirty="0">
                <a:latin typeface="Arial" panose="020B0604020202020204" pitchFamily="34" charset="0"/>
                <a:cs typeface="Arial" panose="020B0604020202020204" pitchFamily="34" charset="0"/>
              </a:rPr>
            </a:br>
            <a:r>
              <a:rPr lang="tr-TR" b="1" dirty="0">
                <a:latin typeface="Arial" panose="020B0604020202020204" pitchFamily="34" charset="0"/>
                <a:cs typeface="Arial" panose="020B0604020202020204" pitchFamily="34" charset="0"/>
              </a:rPr>
              <a:t>►Yapmaktan hoşlandığı etkinlikler, yetenekli olduğu alanlar konusunda kendini daha iyi değerlendirmeye çalışır.</a:t>
            </a:r>
            <a:br>
              <a:rPr lang="tr-TR" b="1" dirty="0">
                <a:latin typeface="Arial" panose="020B0604020202020204" pitchFamily="34" charset="0"/>
                <a:cs typeface="Arial" panose="020B0604020202020204" pitchFamily="34" charset="0"/>
              </a:rPr>
            </a:br>
            <a:r>
              <a:rPr lang="tr-TR" b="1" dirty="0">
                <a:latin typeface="Arial" panose="020B0604020202020204" pitchFamily="34" charset="0"/>
                <a:cs typeface="Arial" panose="020B0604020202020204" pitchFamily="34" charset="0"/>
              </a:rPr>
              <a:t>► Kendi özellikleri ve beklentileri ile seçmeyi düşündüğü meslek arasında bağlantı kurmaya çalışır. </a:t>
            </a:r>
          </a:p>
        </p:txBody>
      </p:sp>
    </p:spTree>
    <p:extLst>
      <p:ext uri="{BB962C8B-B14F-4D97-AF65-F5344CB8AC3E}">
        <p14:creationId xmlns:p14="http://schemas.microsoft.com/office/powerpoint/2010/main" xmlns="" val="35666677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solidFill>
            <a:srgbClr val="FFC000"/>
          </a:solidFill>
        </p:spPr>
        <p:txBody>
          <a:bodyPr/>
          <a:lstStyle/>
          <a:p>
            <a:endParaRPr lang="tr-TR" b="1" dirty="0" smtClean="0">
              <a:latin typeface="Arial" panose="020B0604020202020204" pitchFamily="34" charset="0"/>
              <a:cs typeface="Arial" panose="020B0604020202020204" pitchFamily="34" charset="0"/>
            </a:endParaRPr>
          </a:p>
          <a:p>
            <a:endParaRPr lang="tr-TR" b="1" dirty="0">
              <a:latin typeface="Arial" panose="020B0604020202020204" pitchFamily="34" charset="0"/>
              <a:cs typeface="Arial" panose="020B0604020202020204" pitchFamily="34" charset="0"/>
            </a:endParaRPr>
          </a:p>
          <a:p>
            <a:r>
              <a:rPr lang="tr-TR" b="1" dirty="0" smtClean="0">
                <a:latin typeface="Arial" panose="020B0604020202020204" pitchFamily="34" charset="0"/>
                <a:cs typeface="Arial" panose="020B0604020202020204" pitchFamily="34" charset="0"/>
              </a:rPr>
              <a:t>Ergenlik </a:t>
            </a:r>
            <a:r>
              <a:rPr lang="tr-TR" b="1" dirty="0">
                <a:latin typeface="Arial" panose="020B0604020202020204" pitchFamily="34" charset="0"/>
                <a:cs typeface="Arial" panose="020B0604020202020204" pitchFamily="34" charset="0"/>
              </a:rPr>
              <a:t>yıllarından yetişkinliğe kadar kim olduğumuzu anlamaya ve tanımaya çalışırız. </a:t>
            </a:r>
            <a:endParaRPr lang="tr-TR" dirty="0"/>
          </a:p>
        </p:txBody>
      </p:sp>
    </p:spTree>
    <p:extLst>
      <p:ext uri="{BB962C8B-B14F-4D97-AF65-F5344CB8AC3E}">
        <p14:creationId xmlns:p14="http://schemas.microsoft.com/office/powerpoint/2010/main" xmlns="" val="360367605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764704"/>
            <a:ext cx="8596064" cy="5315421"/>
          </a:xfrm>
          <a:solidFill>
            <a:srgbClr val="FFC000"/>
          </a:solidFill>
        </p:spPr>
        <p:txBody>
          <a:bodyPr>
            <a:normAutofit lnSpcReduction="10000"/>
          </a:bodyPr>
          <a:lstStyle/>
          <a:p>
            <a:r>
              <a:rPr lang="tr-TR" b="1" dirty="0">
                <a:latin typeface="Arial" panose="020B0604020202020204" pitchFamily="34" charset="0"/>
                <a:cs typeface="Arial" panose="020B0604020202020204" pitchFamily="34" charset="0"/>
              </a:rPr>
              <a:t>► Seçmeyi düşündüğü mesleğe temel olabilecek ders dışı etkinliklere, sosyal etkinliklere katılır.</a:t>
            </a:r>
            <a:br>
              <a:rPr lang="tr-TR" b="1" dirty="0">
                <a:latin typeface="Arial" panose="020B0604020202020204" pitchFamily="34" charset="0"/>
                <a:cs typeface="Arial" panose="020B0604020202020204" pitchFamily="34" charset="0"/>
              </a:rPr>
            </a:br>
            <a:r>
              <a:rPr lang="tr-TR" b="1" dirty="0">
                <a:latin typeface="Arial" panose="020B0604020202020204" pitchFamily="34" charset="0"/>
                <a:cs typeface="Arial" panose="020B0604020202020204" pitchFamily="34" charset="0"/>
              </a:rPr>
              <a:t>► Bilgisayar mühendisi olmak için hangi alan/dalı seçmesi gerektiğini ve üniversitelerdeki bilgisayar mühendisliği bölümlerinin puanlarını araştırır.</a:t>
            </a:r>
            <a:br>
              <a:rPr lang="tr-TR" b="1" dirty="0">
                <a:latin typeface="Arial" panose="020B0604020202020204" pitchFamily="34" charset="0"/>
                <a:cs typeface="Arial" panose="020B0604020202020204" pitchFamily="34" charset="0"/>
              </a:rPr>
            </a:br>
            <a:r>
              <a:rPr lang="tr-TR" b="1" dirty="0">
                <a:latin typeface="Arial" panose="020B0604020202020204" pitchFamily="34" charset="0"/>
                <a:cs typeface="Arial" panose="020B0604020202020204" pitchFamily="34" charset="0"/>
              </a:rPr>
              <a:t>► Yabancı dil öğrenmeye başlar ve kendini geliştirebileceği etkinliklere katılır.</a:t>
            </a:r>
            <a:br>
              <a:rPr lang="tr-TR" b="1" dirty="0">
                <a:latin typeface="Arial" panose="020B0604020202020204" pitchFamily="34" charset="0"/>
                <a:cs typeface="Arial" panose="020B0604020202020204" pitchFamily="34" charset="0"/>
              </a:rPr>
            </a:br>
            <a:r>
              <a:rPr lang="tr-TR" b="1" dirty="0">
                <a:latin typeface="Arial" panose="020B0604020202020204" pitchFamily="34" charset="0"/>
                <a:cs typeface="Arial" panose="020B0604020202020204" pitchFamily="34" charset="0"/>
              </a:rPr>
              <a:t>► Üniversite sınavına hazırlanır.</a:t>
            </a:r>
          </a:p>
        </p:txBody>
      </p:sp>
    </p:spTree>
    <p:extLst>
      <p:ext uri="{BB962C8B-B14F-4D97-AF65-F5344CB8AC3E}">
        <p14:creationId xmlns:p14="http://schemas.microsoft.com/office/powerpoint/2010/main" xmlns="" val="207568079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23528" y="980728"/>
            <a:ext cx="8668072" cy="5099397"/>
          </a:xfrm>
          <a:solidFill>
            <a:srgbClr val="FFC000"/>
          </a:solidFill>
        </p:spPr>
        <p:txBody>
          <a:bodyPr>
            <a:normAutofit/>
          </a:bodyPr>
          <a:lstStyle/>
          <a:p>
            <a:r>
              <a:rPr lang="tr-TR" dirty="0">
                <a:solidFill>
                  <a:srgbClr val="7030A0"/>
                </a:solidFill>
                <a:latin typeface="Arial" panose="020B0604020202020204" pitchFamily="34" charset="0"/>
                <a:cs typeface="Arial" panose="020B0604020202020204" pitchFamily="34" charset="0"/>
              </a:rPr>
              <a:t>Uzun vadeli hedefler</a:t>
            </a:r>
            <a:r>
              <a:rPr lang="tr-TR" dirty="0" smtClean="0">
                <a:solidFill>
                  <a:srgbClr val="7030A0"/>
                </a:solidFill>
                <a:latin typeface="Arial" panose="020B0604020202020204" pitchFamily="34" charset="0"/>
                <a:cs typeface="Arial" panose="020B0604020202020204" pitchFamily="34" charset="0"/>
              </a:rPr>
              <a:t>:</a:t>
            </a:r>
          </a:p>
          <a:p>
            <a:r>
              <a:rPr lang="tr-TR" dirty="0">
                <a:latin typeface="Arial" panose="020B0604020202020204" pitchFamily="34" charset="0"/>
                <a:cs typeface="Arial" panose="020B0604020202020204" pitchFamily="34" charset="0"/>
              </a:rPr>
              <a:t>İş arama becerilerini (özgeçmiş </a:t>
            </a:r>
            <a:r>
              <a:rPr lang="tr-TR" dirty="0" err="1">
                <a:latin typeface="Arial" panose="020B0604020202020204" pitchFamily="34" charset="0"/>
                <a:cs typeface="Arial" panose="020B0604020202020204" pitchFamily="34" charset="0"/>
              </a:rPr>
              <a:t>hazırlama,mülakat</a:t>
            </a:r>
            <a:r>
              <a:rPr lang="tr-TR" dirty="0">
                <a:latin typeface="Arial" panose="020B0604020202020204" pitchFamily="34" charset="0"/>
                <a:cs typeface="Arial" panose="020B0604020202020204" pitchFamily="34" charset="0"/>
              </a:rPr>
              <a:t> tekniklerini öğrenme vb.) geliştirir. </a:t>
            </a:r>
            <a:br>
              <a:rPr lang="tr-TR" dirty="0">
                <a:latin typeface="Arial" panose="020B0604020202020204" pitchFamily="34" charset="0"/>
                <a:cs typeface="Arial" panose="020B0604020202020204" pitchFamily="34" charset="0"/>
              </a:rPr>
            </a:br>
            <a:r>
              <a:rPr lang="tr-TR" dirty="0">
                <a:latin typeface="Arial" panose="020B0604020202020204" pitchFamily="34" charset="0"/>
                <a:cs typeface="Arial" panose="020B0604020202020204" pitchFamily="34" charset="0"/>
              </a:rPr>
              <a:t>► İşe başvuruda kullanılmakta olan yabancı dil sınavlarını geçer.</a:t>
            </a:r>
            <a:br>
              <a:rPr lang="tr-TR" dirty="0">
                <a:latin typeface="Arial" panose="020B0604020202020204" pitchFamily="34" charset="0"/>
                <a:cs typeface="Arial" panose="020B0604020202020204" pitchFamily="34" charset="0"/>
              </a:rPr>
            </a:br>
            <a:r>
              <a:rPr lang="tr-TR" dirty="0">
                <a:latin typeface="Arial" panose="020B0604020202020204" pitchFamily="34" charset="0"/>
                <a:cs typeface="Arial" panose="020B0604020202020204" pitchFamily="34" charset="0"/>
              </a:rPr>
              <a:t>► Mesleğe ilişkin iş fırsatlarını araştırır.</a:t>
            </a:r>
            <a:br>
              <a:rPr lang="tr-TR" dirty="0">
                <a:latin typeface="Arial" panose="020B0604020202020204" pitchFamily="34" charset="0"/>
                <a:cs typeface="Arial" panose="020B0604020202020204" pitchFamily="34" charset="0"/>
              </a:rPr>
            </a:br>
            <a:r>
              <a:rPr lang="tr-TR" dirty="0">
                <a:latin typeface="Arial" panose="020B0604020202020204" pitchFamily="34" charset="0"/>
                <a:cs typeface="Arial" panose="020B0604020202020204" pitchFamily="34" charset="0"/>
              </a:rPr>
              <a:t>► Mesleği ile ilgili yüksek lisans seçeneklerini araştırır. </a:t>
            </a:r>
          </a:p>
        </p:txBody>
      </p:sp>
      <p:sp>
        <p:nvSpPr>
          <p:cNvPr id="5" name="Rectangle 1"/>
          <p:cNvSpPr>
            <a:spLocks noChangeArrowheads="1"/>
          </p:cNvSpPr>
          <p:nvPr/>
        </p:nvSpPr>
        <p:spPr bwMode="auto">
          <a:xfrm>
            <a:off x="1714500" y="2554288"/>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1800" b="0" i="0" u="none" strike="noStrike" cap="none" normalizeH="0" baseline="0" smtClean="0">
                <a:ln>
                  <a:noFill/>
                </a:ln>
                <a:solidFill>
                  <a:schemeClr val="tx1"/>
                </a:solidFill>
                <a:effectLst/>
                <a:latin typeface="Arial" pitchFamily="34" charset="0"/>
                <a:cs typeface="Arial" pitchFamily="34" charset="0"/>
              </a:rPr>
              <a:t/>
            </a:r>
            <a:br>
              <a:rPr kumimoji="0" lang="tr-TR" altLang="tr-TR" sz="1800" b="0" i="0" u="none" strike="noStrike" cap="none" normalizeH="0" baseline="0" smtClean="0">
                <a:ln>
                  <a:noFill/>
                </a:ln>
                <a:solidFill>
                  <a:schemeClr val="tx1"/>
                </a:solidFill>
                <a:effectLst/>
                <a:latin typeface="Arial" pitchFamily="34" charset="0"/>
                <a:cs typeface="Arial" pitchFamily="34" charset="0"/>
              </a:rPr>
            </a:br>
            <a:endParaRPr kumimoji="0" lang="tr-TR" altLang="tr-TR"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xmlns="" val="139627488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lstStyle/>
          <a:p>
            <a:r>
              <a:rPr lang="tr-TR" dirty="0"/>
              <a:t>http://e-ogrenme.iskur.gov.tr/oyscontent/Courses/Course162/index.html</a:t>
            </a:r>
          </a:p>
        </p:txBody>
      </p:sp>
    </p:spTree>
    <p:extLst>
      <p:ext uri="{BB962C8B-B14F-4D97-AF65-F5344CB8AC3E}">
        <p14:creationId xmlns:p14="http://schemas.microsoft.com/office/powerpoint/2010/main" xmlns="" val="258019860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r>
              <a:rPr lang="tr-TR" dirty="0" smtClean="0"/>
              <a:t>     </a:t>
            </a:r>
          </a:p>
          <a:p>
            <a:r>
              <a:rPr lang="tr-TR" dirty="0" smtClean="0"/>
              <a:t>              </a:t>
            </a:r>
          </a:p>
          <a:p>
            <a:r>
              <a:rPr lang="tr-TR" dirty="0" smtClean="0"/>
              <a:t> </a:t>
            </a:r>
            <a:r>
              <a:rPr lang="tr-TR" dirty="0" smtClean="0"/>
              <a:t>                  Seda SELVİTOP</a:t>
            </a:r>
            <a:endParaRPr lang="tr-TR" dirty="0" smtClean="0"/>
          </a:p>
          <a:p>
            <a:r>
              <a:rPr lang="tr-TR" dirty="0" smtClean="0"/>
              <a:t>        OKUL REHBER ÖĞRETMENİ</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solidFill>
            <a:srgbClr val="FFC000"/>
          </a:solidFill>
        </p:spPr>
        <p:txBody>
          <a:bodyPr/>
          <a:lstStyle/>
          <a:p>
            <a:endParaRPr lang="tr-TR" b="1" dirty="0" smtClean="0">
              <a:latin typeface="Arial" panose="020B0604020202020204" pitchFamily="34" charset="0"/>
              <a:cs typeface="Arial" panose="020B0604020202020204" pitchFamily="34" charset="0"/>
            </a:endParaRPr>
          </a:p>
          <a:p>
            <a:pPr algn="ctr"/>
            <a:r>
              <a:rPr lang="tr-TR" b="1" dirty="0" smtClean="0">
                <a:latin typeface="Arial" panose="020B0604020202020204" pitchFamily="34" charset="0"/>
                <a:cs typeface="Arial" panose="020B0604020202020204" pitchFamily="34" charset="0"/>
              </a:rPr>
              <a:t>Meslek </a:t>
            </a:r>
            <a:r>
              <a:rPr lang="tr-TR" b="1" dirty="0">
                <a:latin typeface="Arial" panose="020B0604020202020204" pitchFamily="34" charset="0"/>
                <a:cs typeface="Arial" panose="020B0604020202020204" pitchFamily="34" charset="0"/>
              </a:rPr>
              <a:t>seçiminde özellikle, </a:t>
            </a:r>
            <a:r>
              <a:rPr lang="tr-TR" b="1" dirty="0">
                <a:solidFill>
                  <a:srgbClr val="7030A0"/>
                </a:solidFill>
                <a:latin typeface="Arial" panose="020B0604020202020204" pitchFamily="34" charset="0"/>
                <a:cs typeface="Arial" panose="020B0604020202020204" pitchFamily="34" charset="0"/>
              </a:rPr>
              <a:t>ilgi, yetenek ve değerlerimizin</a:t>
            </a:r>
            <a:r>
              <a:rPr lang="tr-TR" b="1" dirty="0">
                <a:latin typeface="Arial" panose="020B0604020202020204" pitchFamily="34" charset="0"/>
                <a:cs typeface="Arial" panose="020B0604020202020204" pitchFamily="34" charset="0"/>
              </a:rPr>
              <a:t> belirleyici rolü vardır. İlgilerimize uygun, yetenekli olduğumuz alanlarda, değerlerimizle örtüşen mesleklerde daha başarılı, verimli ve mutlu olabiliriz. </a:t>
            </a:r>
            <a:endParaRPr lang="tr-TR" dirty="0"/>
          </a:p>
        </p:txBody>
      </p:sp>
    </p:spTree>
    <p:extLst>
      <p:ext uri="{BB962C8B-B14F-4D97-AF65-F5344CB8AC3E}">
        <p14:creationId xmlns:p14="http://schemas.microsoft.com/office/powerpoint/2010/main" xmlns="" val="7598847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23528" y="1124744"/>
            <a:ext cx="8668072" cy="4955381"/>
          </a:xfrm>
          <a:solidFill>
            <a:srgbClr val="FFC000"/>
          </a:solidFill>
        </p:spPr>
        <p:txBody>
          <a:bodyPr/>
          <a:lstStyle/>
          <a:p>
            <a:endParaRPr lang="tr-TR" b="1" dirty="0" smtClean="0">
              <a:latin typeface="Arial" panose="020B0604020202020204" pitchFamily="34" charset="0"/>
              <a:cs typeface="Arial" panose="020B0604020202020204" pitchFamily="34" charset="0"/>
            </a:endParaRPr>
          </a:p>
          <a:p>
            <a:pPr marL="0" indent="0">
              <a:buNone/>
            </a:pPr>
            <a:r>
              <a:rPr lang="tr-TR" b="1" dirty="0" smtClean="0">
                <a:latin typeface="Arial" panose="020B0604020202020204" pitchFamily="34" charset="0"/>
                <a:cs typeface="Arial" panose="020B0604020202020204" pitchFamily="34" charset="0"/>
              </a:rPr>
              <a:t>Unutmayalım </a:t>
            </a:r>
            <a:r>
              <a:rPr lang="tr-TR" b="1" dirty="0">
                <a:latin typeface="Arial" panose="020B0604020202020204" pitchFamily="34" charset="0"/>
                <a:cs typeface="Arial" panose="020B0604020202020204" pitchFamily="34" charset="0"/>
              </a:rPr>
              <a:t>ki, </a:t>
            </a:r>
            <a:br>
              <a:rPr lang="tr-TR" b="1" dirty="0">
                <a:latin typeface="Arial" panose="020B0604020202020204" pitchFamily="34" charset="0"/>
                <a:cs typeface="Arial" panose="020B0604020202020204" pitchFamily="34" charset="0"/>
              </a:rPr>
            </a:br>
            <a:endParaRPr lang="tr-TR" b="1" dirty="0">
              <a:latin typeface="Arial" panose="020B0604020202020204" pitchFamily="34" charset="0"/>
              <a:cs typeface="Arial" panose="020B0604020202020204" pitchFamily="34" charset="0"/>
            </a:endParaRPr>
          </a:p>
          <a:p>
            <a:r>
              <a:rPr lang="tr-TR" b="1" dirty="0">
                <a:latin typeface="Arial" panose="020B0604020202020204" pitchFamily="34" charset="0"/>
                <a:cs typeface="Arial" panose="020B0604020202020204" pitchFamily="34" charset="0"/>
              </a:rPr>
              <a:t>İlgilerimiz, değerlerimiz ve yeteneklerimiz yıllar içinde gelişebilir, değişebilir ve farklılaşabilir. </a:t>
            </a:r>
          </a:p>
          <a:p>
            <a:endParaRPr lang="tr-TR" dirty="0"/>
          </a:p>
        </p:txBody>
      </p:sp>
    </p:spTree>
    <p:extLst>
      <p:ext uri="{BB962C8B-B14F-4D97-AF65-F5344CB8AC3E}">
        <p14:creationId xmlns:p14="http://schemas.microsoft.com/office/powerpoint/2010/main" xmlns="" val="1847033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1520" y="836712"/>
            <a:ext cx="8496944" cy="4608512"/>
          </a:xfrm>
          <a:solidFill>
            <a:srgbClr val="FFC000"/>
          </a:solidFill>
        </p:spPr>
        <p:txBody>
          <a:bodyPr>
            <a:normAutofit/>
          </a:bodyPr>
          <a:lstStyle/>
          <a:p>
            <a:pPr marL="0" indent="0" algn="ctr">
              <a:spcAft>
                <a:spcPts val="1000"/>
              </a:spcAft>
              <a:buNone/>
            </a:pPr>
            <a:r>
              <a:rPr lang="tr-TR" b="1" dirty="0" smtClean="0">
                <a:solidFill>
                  <a:srgbClr val="7030A0"/>
                </a:solidFill>
                <a:latin typeface="Arial" panose="020B0604020202020204" pitchFamily="34" charset="0"/>
                <a:cs typeface="Arial" panose="020B0604020202020204" pitchFamily="34" charset="0"/>
              </a:rPr>
              <a:t>“</a:t>
            </a:r>
            <a:r>
              <a:rPr lang="tr-TR" b="1" dirty="0">
                <a:solidFill>
                  <a:srgbClr val="7030A0"/>
                </a:solidFill>
                <a:latin typeface="Arial" panose="020B0604020202020204" pitchFamily="34" charset="0"/>
                <a:cs typeface="Arial" panose="020B0604020202020204" pitchFamily="34" charset="0"/>
              </a:rPr>
              <a:t>Neleri yapmaktan mutlu oluyorum </a:t>
            </a:r>
            <a:r>
              <a:rPr lang="tr-TR" b="1" dirty="0" smtClean="0">
                <a:solidFill>
                  <a:srgbClr val="7030A0"/>
                </a:solidFill>
                <a:latin typeface="Arial" panose="020B0604020202020204" pitchFamily="34" charset="0"/>
                <a:cs typeface="Arial" panose="020B0604020202020204" pitchFamily="34" charset="0"/>
              </a:rPr>
              <a:t>?”</a:t>
            </a:r>
            <a:r>
              <a:rPr lang="tr-TR" b="1" dirty="0">
                <a:solidFill>
                  <a:schemeClr val="tx1"/>
                </a:solidFill>
                <a:latin typeface="Arial" panose="020B0604020202020204" pitchFamily="34" charset="0"/>
                <a:cs typeface="Arial" panose="020B0604020202020204" pitchFamily="34" charset="0"/>
              </a:rPr>
              <a:t> </a:t>
            </a:r>
            <a:r>
              <a:rPr lang="tr-TR" dirty="0">
                <a:solidFill>
                  <a:schemeClr val="tx1"/>
                </a:solidFill>
                <a:latin typeface="Arial" panose="020B0604020202020204" pitchFamily="34" charset="0"/>
                <a:cs typeface="Arial" panose="020B0604020202020204" pitchFamily="34" charset="0"/>
              </a:rPr>
              <a:t>sorusunun cevabı </a:t>
            </a:r>
            <a:r>
              <a:rPr lang="tr-TR" b="1" dirty="0">
                <a:solidFill>
                  <a:srgbClr val="7030A0"/>
                </a:solidFill>
                <a:latin typeface="Arial" panose="020B0604020202020204" pitchFamily="34" charset="0"/>
                <a:cs typeface="Arial" panose="020B0604020202020204" pitchFamily="34" charset="0"/>
              </a:rPr>
              <a:t>ilgilerimizi</a:t>
            </a:r>
            <a:r>
              <a:rPr lang="tr-TR" b="1" dirty="0">
                <a:solidFill>
                  <a:schemeClr val="tx1"/>
                </a:solidFill>
                <a:latin typeface="Arial" panose="020B0604020202020204" pitchFamily="34" charset="0"/>
                <a:cs typeface="Arial" panose="020B0604020202020204" pitchFamily="34" charset="0"/>
              </a:rPr>
              <a:t> </a:t>
            </a:r>
            <a:r>
              <a:rPr lang="tr-TR" dirty="0">
                <a:solidFill>
                  <a:schemeClr val="tx1"/>
                </a:solidFill>
                <a:latin typeface="Arial" panose="020B0604020202020204" pitchFamily="34" charset="0"/>
                <a:cs typeface="Arial" panose="020B0604020202020204" pitchFamily="34" charset="0"/>
              </a:rPr>
              <a:t>gösterir. Mesleğimizin gerektirdiği özelliklerle ilgilerimiz benzeştiği ölçüde, meslek hayatımızda daha verimli ve mutlu oluruz.</a:t>
            </a:r>
            <a:br>
              <a:rPr lang="tr-TR" dirty="0">
                <a:solidFill>
                  <a:schemeClr val="tx1"/>
                </a:solidFill>
                <a:latin typeface="Arial" panose="020B0604020202020204" pitchFamily="34" charset="0"/>
                <a:cs typeface="Arial" panose="020B0604020202020204" pitchFamily="34" charset="0"/>
              </a:rPr>
            </a:br>
            <a:r>
              <a:rPr lang="tr-TR" dirty="0">
                <a:solidFill>
                  <a:schemeClr val="tx1"/>
                </a:solidFill>
                <a:latin typeface="Arial" panose="020B0604020202020204" pitchFamily="34" charset="0"/>
                <a:cs typeface="Arial" panose="020B0604020202020204" pitchFamily="34" charset="0"/>
              </a:rPr>
              <a:t/>
            </a:r>
            <a:br>
              <a:rPr lang="tr-TR" dirty="0">
                <a:solidFill>
                  <a:schemeClr val="tx1"/>
                </a:solidFill>
                <a:latin typeface="Arial" panose="020B0604020202020204" pitchFamily="34" charset="0"/>
                <a:cs typeface="Arial" panose="020B0604020202020204" pitchFamily="34" charset="0"/>
              </a:rPr>
            </a:br>
            <a:endParaRPr lang="tr-TR" dirty="0"/>
          </a:p>
        </p:txBody>
      </p:sp>
    </p:spTree>
    <p:extLst>
      <p:ext uri="{BB962C8B-B14F-4D97-AF65-F5344CB8AC3E}">
        <p14:creationId xmlns:p14="http://schemas.microsoft.com/office/powerpoint/2010/main" xmlns="" val="40005686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23528" y="1268760"/>
            <a:ext cx="8668072" cy="4811365"/>
          </a:xfrm>
          <a:solidFill>
            <a:srgbClr val="FFC000"/>
          </a:solidFill>
        </p:spPr>
        <p:txBody>
          <a:bodyPr/>
          <a:lstStyle/>
          <a:p>
            <a:endParaRPr lang="tr-TR" dirty="0" smtClean="0">
              <a:solidFill>
                <a:schemeClr val="tx1"/>
              </a:solidFill>
              <a:latin typeface="Arial" panose="020B0604020202020204" pitchFamily="34" charset="0"/>
              <a:cs typeface="Arial" panose="020B0604020202020204" pitchFamily="34" charset="0"/>
            </a:endParaRPr>
          </a:p>
          <a:p>
            <a:endParaRPr lang="tr-TR" dirty="0">
              <a:solidFill>
                <a:schemeClr val="tx1"/>
              </a:solidFill>
              <a:latin typeface="Arial" panose="020B0604020202020204" pitchFamily="34" charset="0"/>
              <a:cs typeface="Arial" panose="020B0604020202020204" pitchFamily="34" charset="0"/>
            </a:endParaRPr>
          </a:p>
          <a:p>
            <a:r>
              <a:rPr lang="tr-TR" dirty="0" smtClean="0">
                <a:solidFill>
                  <a:schemeClr val="tx1"/>
                </a:solidFill>
                <a:latin typeface="Arial" panose="020B0604020202020204" pitchFamily="34" charset="0"/>
                <a:cs typeface="Arial" panose="020B0604020202020204" pitchFamily="34" charset="0"/>
              </a:rPr>
              <a:t>Örneğin</a:t>
            </a:r>
            <a:r>
              <a:rPr lang="tr-TR" dirty="0">
                <a:solidFill>
                  <a:schemeClr val="tx1"/>
                </a:solidFill>
                <a:latin typeface="Arial" panose="020B0604020202020204" pitchFamily="34" charset="0"/>
                <a:cs typeface="Arial" panose="020B0604020202020204" pitchFamily="34" charset="0"/>
              </a:rPr>
              <a:t>, öğretmen insanlarla iletişim kurmaktan ve onlara bir şeyler öğretmekten mutlu olan biridir</a:t>
            </a:r>
            <a:endParaRPr lang="tr-TR" dirty="0"/>
          </a:p>
        </p:txBody>
      </p:sp>
    </p:spTree>
    <p:extLst>
      <p:ext uri="{BB962C8B-B14F-4D97-AF65-F5344CB8AC3E}">
        <p14:creationId xmlns:p14="http://schemas.microsoft.com/office/powerpoint/2010/main" xmlns="" val="21438356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solidFill>
            <a:srgbClr val="FFC000"/>
          </a:solidFill>
        </p:spPr>
        <p:txBody>
          <a:bodyPr/>
          <a:lstStyle/>
          <a:p>
            <a:endParaRPr lang="tr-TR" dirty="0" smtClean="0">
              <a:solidFill>
                <a:schemeClr val="tx1"/>
              </a:solidFill>
              <a:latin typeface="Arial" panose="020B0604020202020204" pitchFamily="34" charset="0"/>
              <a:cs typeface="Arial" panose="020B0604020202020204" pitchFamily="34" charset="0"/>
            </a:endParaRPr>
          </a:p>
          <a:p>
            <a:pPr marL="0" indent="0" algn="ctr">
              <a:buNone/>
            </a:pPr>
            <a:r>
              <a:rPr lang="tr-TR" dirty="0" smtClean="0">
                <a:solidFill>
                  <a:schemeClr val="tx1"/>
                </a:solidFill>
                <a:latin typeface="Arial" panose="020B0604020202020204" pitchFamily="34" charset="0"/>
                <a:cs typeface="Arial" panose="020B0604020202020204" pitchFamily="34" charset="0"/>
              </a:rPr>
              <a:t>Muhasebeci</a:t>
            </a:r>
            <a:r>
              <a:rPr lang="tr-TR" dirty="0">
                <a:solidFill>
                  <a:schemeClr val="tx1"/>
                </a:solidFill>
                <a:latin typeface="Arial" panose="020B0604020202020204" pitchFamily="34" charset="0"/>
                <a:cs typeface="Arial" panose="020B0604020202020204" pitchFamily="34" charset="0"/>
              </a:rPr>
              <a:t>, belgeleri düzenlemekten, hesap yapmaktan, ayrıntılarla uğraşmaktan hoşlanır. Ülkedeki adalet sistemine ilgisi olan bir kişi  ise hakim, savcı veya avukat olabilir.</a:t>
            </a:r>
          </a:p>
          <a:p>
            <a:endParaRPr lang="tr-TR" dirty="0"/>
          </a:p>
        </p:txBody>
      </p:sp>
    </p:spTree>
    <p:extLst>
      <p:ext uri="{BB962C8B-B14F-4D97-AF65-F5344CB8AC3E}">
        <p14:creationId xmlns:p14="http://schemas.microsoft.com/office/powerpoint/2010/main" xmlns="" val="42605857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23528" y="1124744"/>
            <a:ext cx="8668072" cy="4955381"/>
          </a:xfrm>
          <a:solidFill>
            <a:srgbClr val="FFC000"/>
          </a:solidFill>
        </p:spPr>
        <p:txBody>
          <a:bodyPr>
            <a:normAutofit/>
          </a:bodyPr>
          <a:lstStyle/>
          <a:p>
            <a:endParaRPr lang="tr-TR" dirty="0" smtClean="0">
              <a:solidFill>
                <a:srgbClr val="7030A0"/>
              </a:solidFill>
              <a:latin typeface="Arial" panose="020B0604020202020204" pitchFamily="34" charset="0"/>
              <a:cs typeface="Arial" panose="020B0604020202020204" pitchFamily="34" charset="0"/>
            </a:endParaRPr>
          </a:p>
          <a:p>
            <a:endParaRPr lang="tr-TR" dirty="0">
              <a:solidFill>
                <a:srgbClr val="7030A0"/>
              </a:solidFill>
              <a:latin typeface="Arial" panose="020B0604020202020204" pitchFamily="34" charset="0"/>
              <a:cs typeface="Arial" panose="020B0604020202020204" pitchFamily="34" charset="0"/>
            </a:endParaRPr>
          </a:p>
          <a:p>
            <a:pPr algn="ctr"/>
            <a:r>
              <a:rPr lang="tr-TR" dirty="0" smtClean="0">
                <a:solidFill>
                  <a:srgbClr val="7030A0"/>
                </a:solidFill>
                <a:latin typeface="Arial" panose="020B0604020202020204" pitchFamily="34" charset="0"/>
                <a:cs typeface="Arial" panose="020B0604020202020204" pitchFamily="34" charset="0"/>
              </a:rPr>
              <a:t>Yeteneklerimiz</a:t>
            </a:r>
            <a:r>
              <a:rPr lang="tr-TR" dirty="0">
                <a:latin typeface="Arial" panose="020B0604020202020204" pitchFamily="34" charset="0"/>
                <a:cs typeface="Arial" panose="020B0604020202020204" pitchFamily="34" charset="0"/>
              </a:rPr>
              <a:t>, anlamakta ve yapmakta başarılı olduğumuz alanları temsil eder.</a:t>
            </a:r>
          </a:p>
          <a:p>
            <a:pPr algn="ctr"/>
            <a:r>
              <a:rPr lang="tr-TR" dirty="0">
                <a:latin typeface="Arial" panose="020B0604020202020204" pitchFamily="34" charset="0"/>
                <a:cs typeface="Arial" panose="020B0604020202020204" pitchFamily="34" charset="0"/>
              </a:rPr>
              <a:t>Her birimizin farklı yetenekleri vardır. </a:t>
            </a:r>
            <a:endParaRPr lang="tr-TR" dirty="0" smtClean="0">
              <a:latin typeface="Arial" panose="020B0604020202020204" pitchFamily="34" charset="0"/>
              <a:cs typeface="Arial" panose="020B0604020202020204" pitchFamily="34" charset="0"/>
            </a:endParaRPr>
          </a:p>
          <a:p>
            <a:endParaRPr lang="tr-TR" dirty="0"/>
          </a:p>
        </p:txBody>
      </p:sp>
    </p:spTree>
    <p:extLst>
      <p:ext uri="{BB962C8B-B14F-4D97-AF65-F5344CB8AC3E}">
        <p14:creationId xmlns:p14="http://schemas.microsoft.com/office/powerpoint/2010/main" xmlns="" val="395887402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Gezinti">
  <a:themeElements>
    <a:clrScheme name="Gezinti">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Döküm">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Gezinti">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72</TotalTime>
  <Words>418</Words>
  <Application>Microsoft Office PowerPoint</Application>
  <PresentationFormat>Ekran Gösterisi (4:3)</PresentationFormat>
  <Paragraphs>78</Paragraphs>
  <Slides>33</Slides>
  <Notes>0</Notes>
  <HiddenSlides>0</HiddenSlides>
  <MMClips>0</MMClips>
  <ScaleCrop>false</ScaleCrop>
  <HeadingPairs>
    <vt:vector size="4" baseType="variant">
      <vt:variant>
        <vt:lpstr>Tema</vt:lpstr>
      </vt:variant>
      <vt:variant>
        <vt:i4>1</vt:i4>
      </vt:variant>
      <vt:variant>
        <vt:lpstr>Slayt Başlıkları</vt:lpstr>
      </vt:variant>
      <vt:variant>
        <vt:i4>33</vt:i4>
      </vt:variant>
    </vt:vector>
  </HeadingPairs>
  <TitlesOfParts>
    <vt:vector size="34" baseType="lpstr">
      <vt:lpstr>Gezinti</vt:lpstr>
      <vt:lpstr>     MESLEKİ GELİŞİM SÜRECİNDE KENDİMİZİ TANIMANIN ÖNEMİ</vt:lpstr>
      <vt:lpstr>Slayt 2</vt:lpstr>
      <vt:lpstr>Slayt 3</vt:lpstr>
      <vt:lpstr>Slayt 4</vt:lpstr>
      <vt:lpstr>Slayt 5</vt:lpstr>
      <vt:lpstr>Slayt 6</vt:lpstr>
      <vt:lpstr>Slayt 7</vt:lpstr>
      <vt:lpstr>Slayt 8</vt:lpstr>
      <vt:lpstr>Slayt 9</vt:lpstr>
      <vt:lpstr>Slayt 10</vt:lpstr>
      <vt:lpstr>Slayt 11</vt:lpstr>
      <vt:lpstr>Slayt 12</vt:lpstr>
      <vt:lpstr>Slayt 13</vt:lpstr>
      <vt:lpstr>Slayt 14</vt:lpstr>
      <vt:lpstr>MESLEK SEÇİMİ NEDEN ÖNEMLİDİR?</vt:lpstr>
      <vt:lpstr>Slayt 16</vt:lpstr>
      <vt:lpstr>Slayt 17</vt:lpstr>
      <vt:lpstr>NEDEN BİR İŞTE ÇALIŞIRIZ?</vt:lpstr>
      <vt:lpstr>Slayt 19</vt:lpstr>
      <vt:lpstr>Slayt 20</vt:lpstr>
      <vt:lpstr>MESLEK SEÇİMİNDE GÖZ ÖNÜNDE BULUNDURULMASI GEREKEN FAKTÖRLER</vt:lpstr>
      <vt:lpstr>Slayt 22</vt:lpstr>
      <vt:lpstr>Slayt 23</vt:lpstr>
      <vt:lpstr>Slayt 24</vt:lpstr>
      <vt:lpstr>Slayt 25</vt:lpstr>
      <vt:lpstr>Mesleki Gelişimimizi Planlayalım </vt:lpstr>
      <vt:lpstr>Slayt 27</vt:lpstr>
      <vt:lpstr>Slayt 28</vt:lpstr>
      <vt:lpstr>Slayt 29</vt:lpstr>
      <vt:lpstr>Slayt 30</vt:lpstr>
      <vt:lpstr>Slayt 31</vt:lpstr>
      <vt:lpstr>Slayt 32</vt:lpstr>
      <vt:lpstr>Slayt 33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MESLEKİ GELİŞİM SÜRECİNDE KENDİMİZİ TANIMANIN ÖNEMİ</dc:title>
  <dc:creator>okul pc</dc:creator>
  <cp:lastModifiedBy>SEDA1089</cp:lastModifiedBy>
  <cp:revision>10</cp:revision>
  <dcterms:created xsi:type="dcterms:W3CDTF">2018-11-13T06:03:23Z</dcterms:created>
  <dcterms:modified xsi:type="dcterms:W3CDTF">2018-11-16T16:04:59Z</dcterms:modified>
</cp:coreProperties>
</file>